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sldIdLst>
    <p:sldId id="375" r:id="rId2"/>
    <p:sldId id="405" r:id="rId3"/>
    <p:sldId id="550" r:id="rId4"/>
    <p:sldId id="376" r:id="rId5"/>
    <p:sldId id="552" r:id="rId6"/>
    <p:sldId id="570" r:id="rId7"/>
    <p:sldId id="571" r:id="rId8"/>
    <p:sldId id="572" r:id="rId9"/>
    <p:sldId id="573" r:id="rId10"/>
    <p:sldId id="574" r:id="rId11"/>
    <p:sldId id="575" r:id="rId12"/>
    <p:sldId id="576" r:id="rId13"/>
    <p:sldId id="551" r:id="rId14"/>
    <p:sldId id="577" r:id="rId15"/>
    <p:sldId id="578" r:id="rId16"/>
    <p:sldId id="579" r:id="rId17"/>
    <p:sldId id="557" r:id="rId18"/>
    <p:sldId id="580" r:id="rId19"/>
    <p:sldId id="581" r:id="rId20"/>
    <p:sldId id="582" r:id="rId21"/>
    <p:sldId id="583" r:id="rId22"/>
    <p:sldId id="584" r:id="rId23"/>
    <p:sldId id="585" r:id="rId24"/>
    <p:sldId id="586" r:id="rId25"/>
    <p:sldId id="562" r:id="rId26"/>
    <p:sldId id="587" r:id="rId27"/>
    <p:sldId id="364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5F5F"/>
    <a:srgbClr val="F8F7FC"/>
    <a:srgbClr val="2D72BE"/>
    <a:srgbClr val="070B12"/>
    <a:srgbClr val="0047A0"/>
    <a:srgbClr val="E3605B"/>
    <a:srgbClr val="FFFFFF"/>
    <a:srgbClr val="FFFDFF"/>
    <a:srgbClr val="00ADD0"/>
    <a:srgbClr val="EEF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D4F822-9B6C-2312-BC7C-289E6CBD8A83}" v="204" dt="2025-07-20T13:57:47.285"/>
    <p1510:client id="{6FC94FB9-0A6B-4253-B3BE-E28497FA5913}" v="13" dt="2025-07-21T06:43:27.973"/>
    <p1510:client id="{ACAA3603-E3D6-4895-8F10-727493C87641}" v="65" dt="2025-07-21T00:56:35.769"/>
    <p1510:client id="{F2AEC958-FA13-3020-BC15-FF90776EF069}" v="4" dt="2025-07-21T06:39:02.7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660" y="13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E00EF-AEA4-43E2-9451-8F9C59A39471}" type="datetimeFigureOut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83C86-FCDD-4CD4-A668-4DF0BEDE3E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836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AB1E38-39C7-48C4-086A-B6EF68CA50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913856-496C-B1A2-D9C8-F0B2113C5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D845EA-812B-B94C-5F91-4538C5B084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32C56F-BD27-4999-9E6D-D4EACE3DA9F4}" type="datetime1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27CC3D-4E75-B1F8-2261-C9EEA1AA9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F1B240-7572-2884-ADF8-CC4D01D43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35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EE7C2-4CFD-C1E6-3632-13EC3CAC6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9B1155-E241-263B-AF79-491CBDDA3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6A664C-62FC-AE91-4AEB-8FAEB493B8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F4A19C-72C8-45CA-8E3F-68A7FA345D6C}" type="datetime1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9205B3-A98D-6C78-D6F4-825DDC6BB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23C234-845E-B13B-0C99-9B2EEA171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626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451ECF-85EC-C955-3B84-54453192B0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7F4FAD-DE4B-C65A-B284-2FC60889F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65CBDD-200F-9431-F587-79B0E4721B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A175B2-010B-4341-954C-5F8F5C70B124}" type="datetime1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0C0058-AB3B-AC27-3514-3ABE595D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93A7CF-BE0B-8336-2308-D2D592400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472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86E21D-82E6-C9AF-A630-9F90B754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394455-1CD5-40DD-A267-639381E29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68D34-B903-2F96-71AD-0A335A0866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B83F9E-22C9-45CA-9E85-070F1D3EF530}" type="datetime1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736989-7205-0872-8F94-F68B3387B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0E82D4-4058-837B-0186-DF1F17F36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937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E35CB0-2E64-7E17-7F11-3E336F1AB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D50A24-08A9-B9E0-2E86-A56A1D9E7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0B33A9-AC09-8991-549A-226E174EB9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278F45-FB3C-4C4D-B89A-7BC3F5F229F6}" type="datetime1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A77B79-B6C6-4181-A645-4655A0A56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7EF39A-AD25-8789-D43C-8EA119BB9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455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6B2B1356-24BE-84BC-4DC7-3DE366037E84}"/>
              </a:ext>
            </a:extLst>
          </p:cNvPr>
          <p:cNvSpPr/>
          <p:nvPr userDrawn="1"/>
        </p:nvSpPr>
        <p:spPr>
          <a:xfrm>
            <a:off x="832348" y="226088"/>
            <a:ext cx="11070092" cy="399644"/>
          </a:xfrm>
          <a:custGeom>
            <a:avLst/>
            <a:gdLst>
              <a:gd name="connsiteX0" fmla="*/ 66609 w 11133508"/>
              <a:gd name="connsiteY0" fmla="*/ 0 h 399644"/>
              <a:gd name="connsiteX1" fmla="*/ 11066899 w 11133508"/>
              <a:gd name="connsiteY1" fmla="*/ 0 h 399644"/>
              <a:gd name="connsiteX2" fmla="*/ 11133508 w 11133508"/>
              <a:gd name="connsiteY2" fmla="*/ 66609 h 399644"/>
              <a:gd name="connsiteX3" fmla="*/ 11133508 w 11133508"/>
              <a:gd name="connsiteY3" fmla="*/ 333035 h 399644"/>
              <a:gd name="connsiteX4" fmla="*/ 11066899 w 11133508"/>
              <a:gd name="connsiteY4" fmla="*/ 399644 h 399644"/>
              <a:gd name="connsiteX5" fmla="*/ 613523 w 11133508"/>
              <a:gd name="connsiteY5" fmla="*/ 399644 h 399644"/>
              <a:gd name="connsiteX6" fmla="*/ 516629 w 11133508"/>
              <a:gd name="connsiteY6" fmla="*/ 232586 h 399644"/>
              <a:gd name="connsiteX7" fmla="*/ 419736 w 11133508"/>
              <a:gd name="connsiteY7" fmla="*/ 399644 h 399644"/>
              <a:gd name="connsiteX8" fmla="*/ 66609 w 11133508"/>
              <a:gd name="connsiteY8" fmla="*/ 399644 h 399644"/>
              <a:gd name="connsiteX9" fmla="*/ 0 w 11133508"/>
              <a:gd name="connsiteY9" fmla="*/ 333035 h 399644"/>
              <a:gd name="connsiteX10" fmla="*/ 0 w 11133508"/>
              <a:gd name="connsiteY10" fmla="*/ 66609 h 399644"/>
              <a:gd name="connsiteX11" fmla="*/ 66609 w 11133508"/>
              <a:gd name="connsiteY11" fmla="*/ 0 h 399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133508" h="399644">
                <a:moveTo>
                  <a:pt x="66609" y="0"/>
                </a:moveTo>
                <a:lnTo>
                  <a:pt x="11066899" y="0"/>
                </a:lnTo>
                <a:cubicBezTo>
                  <a:pt x="11103686" y="0"/>
                  <a:pt x="11133508" y="29822"/>
                  <a:pt x="11133508" y="66609"/>
                </a:cubicBezTo>
                <a:lnTo>
                  <a:pt x="11133508" y="333035"/>
                </a:lnTo>
                <a:cubicBezTo>
                  <a:pt x="11133508" y="369822"/>
                  <a:pt x="11103686" y="399644"/>
                  <a:pt x="11066899" y="399644"/>
                </a:cubicBezTo>
                <a:lnTo>
                  <a:pt x="613523" y="399644"/>
                </a:lnTo>
                <a:lnTo>
                  <a:pt x="516629" y="232586"/>
                </a:lnTo>
                <a:lnTo>
                  <a:pt x="419736" y="399644"/>
                </a:lnTo>
                <a:lnTo>
                  <a:pt x="66609" y="399644"/>
                </a:lnTo>
                <a:cubicBezTo>
                  <a:pt x="29822" y="399644"/>
                  <a:pt x="0" y="369822"/>
                  <a:pt x="0" y="333035"/>
                </a:cubicBezTo>
                <a:lnTo>
                  <a:pt x="0" y="66609"/>
                </a:lnTo>
                <a:cubicBezTo>
                  <a:pt x="0" y="29822"/>
                  <a:pt x="29822" y="0"/>
                  <a:pt x="66609" y="0"/>
                </a:cubicBezTo>
                <a:close/>
              </a:path>
            </a:pathLst>
          </a:custGeom>
          <a:solidFill>
            <a:schemeClr val="bg1"/>
          </a:solidFill>
          <a:ln w="92075" cap="rnd">
            <a:solidFill>
              <a:schemeClr val="bg1"/>
            </a:solidFill>
            <a:round/>
          </a:ln>
          <a:effectLst>
            <a:outerShdw blurRad="2540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2603500" algn="l"/>
              </a:tabLst>
              <a:defRPr/>
            </a:pP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F930236-B5C8-D9A4-EA14-40915FCDBA70}"/>
              </a:ext>
            </a:extLst>
          </p:cNvPr>
          <p:cNvSpPr/>
          <p:nvPr userDrawn="1"/>
        </p:nvSpPr>
        <p:spPr>
          <a:xfrm>
            <a:off x="1037626" y="520066"/>
            <a:ext cx="635786" cy="1578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74F9DA-878E-E86E-075B-62CFB99FBD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8FDAC3C-35A6-415C-9F03-738A6AC328B1}" type="datetime1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7EE000A-EE22-ABA9-FA89-DA9EA0B9A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5EA1F0-774A-3104-2C40-091586426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 descr="상징, 원, 로고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4F494D8-0B43-4288-8718-B3CEFA7020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173911"/>
            <a:ext cx="503999" cy="503999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965ECDD4-C7AB-0780-5C56-AF0432547CDE}"/>
              </a:ext>
            </a:extLst>
          </p:cNvPr>
          <p:cNvGrpSpPr/>
          <p:nvPr userDrawn="1"/>
        </p:nvGrpSpPr>
        <p:grpSpPr>
          <a:xfrm>
            <a:off x="965438" y="334122"/>
            <a:ext cx="36002" cy="185944"/>
            <a:chOff x="398695" y="310309"/>
            <a:chExt cx="36002" cy="185944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ED730A23-15D1-AC6C-BF3C-193DD65B5ED2}"/>
                </a:ext>
              </a:extLst>
            </p:cNvPr>
            <p:cNvSpPr/>
            <p:nvPr/>
          </p:nvSpPr>
          <p:spPr>
            <a:xfrm>
              <a:off x="398697" y="310309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9A8DF95E-63D4-C269-1A9E-58D5FB253590}"/>
                </a:ext>
              </a:extLst>
            </p:cNvPr>
            <p:cNvSpPr/>
            <p:nvPr/>
          </p:nvSpPr>
          <p:spPr>
            <a:xfrm>
              <a:off x="398696" y="385281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592BD15F-E509-254C-B07E-B9BE6F1576B5}"/>
                </a:ext>
              </a:extLst>
            </p:cNvPr>
            <p:cNvSpPr/>
            <p:nvPr/>
          </p:nvSpPr>
          <p:spPr>
            <a:xfrm>
              <a:off x="398695" y="460253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1" name="Freeform 9">
            <a:extLst>
              <a:ext uri="{FF2B5EF4-FFF2-40B4-BE49-F238E27FC236}">
                <a16:creationId xmlns:a16="http://schemas.microsoft.com/office/drawing/2014/main" id="{47220B64-BDC8-944A-0E1A-C71EB0647CDA}"/>
              </a:ext>
            </a:extLst>
          </p:cNvPr>
          <p:cNvSpPr>
            <a:spLocks/>
          </p:cNvSpPr>
          <p:nvPr userDrawn="1"/>
        </p:nvSpPr>
        <p:spPr bwMode="auto">
          <a:xfrm>
            <a:off x="11662598" y="370122"/>
            <a:ext cx="106877" cy="141044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제목 개체 틀 1">
            <a:extLst>
              <a:ext uri="{FF2B5EF4-FFF2-40B4-BE49-F238E27FC236}">
                <a16:creationId xmlns:a16="http://schemas.microsoft.com/office/drawing/2014/main" id="{8C980597-6F00-BBCB-9829-8C1C97B25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626" y="321093"/>
            <a:ext cx="10430212" cy="2335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40998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EEA165-3F0A-880B-9371-6CA4FC6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7F3832-D575-B192-C9E5-3F5F5AF820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A0875B-5012-C4D4-34DD-64942B1EC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E6234D-EC06-5E2E-B205-92424C1562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7A0DF1-AEE6-4B0D-89D2-351E7B3EF65C}" type="datetime1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6D4A64-BD06-1C65-8FEE-8AB7FC5A9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C033B-08C1-51C2-514D-21FE02EF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093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4C80B3-2773-0186-7384-F0AD5CD4F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910DF1-53D0-7068-0730-1D1CCBC68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A78ACE-35BC-CE88-0216-E9051C73F5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A81F8D8-0F51-47D0-BB1F-D8D9CC1403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E14E3C8-8748-5265-4FD0-09D2757103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C317E0-79A6-DDA2-6311-F5CA96E315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3B8C9-630F-4D57-944D-04FD37CECCD3}" type="datetime1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4B9B9B-DE29-812B-D879-30570E55D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81069FA-9B24-53DC-4E72-47AB792BD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180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7BEAC6-B210-057A-EDB2-6820333F5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C77D0B3-A47C-9147-4B3A-92CAB4BE49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986165A-AC43-4902-9541-874ECD310BA3}" type="datetime1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131659-D086-7B2B-7BDA-2B7B4CA56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BA19E18-62FF-7A30-2F06-02E7580CA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504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E71917-1F20-572F-E94C-A526C0685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7D9E8E-1032-5491-08E1-2F612B3EA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900DF7-AD67-D88E-48D9-88D790EC2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CD9FBF-F3FA-7658-7936-0D1A2FF02D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7E6EE6D-2B0E-43A9-87A2-7354CDB998F4}" type="datetime1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A39D0C-3288-26C9-1E44-0431F4898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7CA71F-AE7D-1B55-21A0-1A87DCD4C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190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D7F17-3594-D182-A5C0-437C03D8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04DF7D6-CE8D-00BB-75E2-3478943B7D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C66BC9-C6B7-805A-D64F-129BC27277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1EE813-70EE-6511-B077-F512622065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C5944E-0BC8-4FAA-9F94-6B4B05834E10}" type="datetime1">
              <a:rPr lang="ko-KR" altLang="en-US" smtClean="0"/>
              <a:t>2025-12-26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1B9F22-5574-7ED4-D06B-C97AF0BD9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FEAF6C-BEDB-9F84-DFBC-95DABECC8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7807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 descr="상징, 원, 로고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6D4470C-5E69-55C1-270F-9A78C936D5E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173911"/>
            <a:ext cx="503999" cy="503999"/>
          </a:xfrm>
          <a:prstGeom prst="rect">
            <a:avLst/>
          </a:prstGeom>
        </p:spPr>
      </p:pic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B6D54C95-5DE1-BB83-7600-92BCFDA2E6BA}"/>
              </a:ext>
            </a:extLst>
          </p:cNvPr>
          <p:cNvSpPr/>
          <p:nvPr userDrawn="1"/>
        </p:nvSpPr>
        <p:spPr>
          <a:xfrm>
            <a:off x="832348" y="226088"/>
            <a:ext cx="11070092" cy="399644"/>
          </a:xfrm>
          <a:custGeom>
            <a:avLst/>
            <a:gdLst>
              <a:gd name="connsiteX0" fmla="*/ 66609 w 11133508"/>
              <a:gd name="connsiteY0" fmla="*/ 0 h 399644"/>
              <a:gd name="connsiteX1" fmla="*/ 11066899 w 11133508"/>
              <a:gd name="connsiteY1" fmla="*/ 0 h 399644"/>
              <a:gd name="connsiteX2" fmla="*/ 11133508 w 11133508"/>
              <a:gd name="connsiteY2" fmla="*/ 66609 h 399644"/>
              <a:gd name="connsiteX3" fmla="*/ 11133508 w 11133508"/>
              <a:gd name="connsiteY3" fmla="*/ 333035 h 399644"/>
              <a:gd name="connsiteX4" fmla="*/ 11066899 w 11133508"/>
              <a:gd name="connsiteY4" fmla="*/ 399644 h 399644"/>
              <a:gd name="connsiteX5" fmla="*/ 613523 w 11133508"/>
              <a:gd name="connsiteY5" fmla="*/ 399644 h 399644"/>
              <a:gd name="connsiteX6" fmla="*/ 516629 w 11133508"/>
              <a:gd name="connsiteY6" fmla="*/ 232586 h 399644"/>
              <a:gd name="connsiteX7" fmla="*/ 419736 w 11133508"/>
              <a:gd name="connsiteY7" fmla="*/ 399644 h 399644"/>
              <a:gd name="connsiteX8" fmla="*/ 66609 w 11133508"/>
              <a:gd name="connsiteY8" fmla="*/ 399644 h 399644"/>
              <a:gd name="connsiteX9" fmla="*/ 0 w 11133508"/>
              <a:gd name="connsiteY9" fmla="*/ 333035 h 399644"/>
              <a:gd name="connsiteX10" fmla="*/ 0 w 11133508"/>
              <a:gd name="connsiteY10" fmla="*/ 66609 h 399644"/>
              <a:gd name="connsiteX11" fmla="*/ 66609 w 11133508"/>
              <a:gd name="connsiteY11" fmla="*/ 0 h 399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133508" h="399644">
                <a:moveTo>
                  <a:pt x="66609" y="0"/>
                </a:moveTo>
                <a:lnTo>
                  <a:pt x="11066899" y="0"/>
                </a:lnTo>
                <a:cubicBezTo>
                  <a:pt x="11103686" y="0"/>
                  <a:pt x="11133508" y="29822"/>
                  <a:pt x="11133508" y="66609"/>
                </a:cubicBezTo>
                <a:lnTo>
                  <a:pt x="11133508" y="333035"/>
                </a:lnTo>
                <a:cubicBezTo>
                  <a:pt x="11133508" y="369822"/>
                  <a:pt x="11103686" y="399644"/>
                  <a:pt x="11066899" y="399644"/>
                </a:cubicBezTo>
                <a:lnTo>
                  <a:pt x="613523" y="399644"/>
                </a:lnTo>
                <a:lnTo>
                  <a:pt x="516629" y="232586"/>
                </a:lnTo>
                <a:lnTo>
                  <a:pt x="419736" y="399644"/>
                </a:lnTo>
                <a:lnTo>
                  <a:pt x="66609" y="399644"/>
                </a:lnTo>
                <a:cubicBezTo>
                  <a:pt x="29822" y="399644"/>
                  <a:pt x="0" y="369822"/>
                  <a:pt x="0" y="333035"/>
                </a:cubicBezTo>
                <a:lnTo>
                  <a:pt x="0" y="66609"/>
                </a:lnTo>
                <a:cubicBezTo>
                  <a:pt x="0" y="29822"/>
                  <a:pt x="29822" y="0"/>
                  <a:pt x="66609" y="0"/>
                </a:cubicBezTo>
                <a:close/>
              </a:path>
            </a:pathLst>
          </a:custGeom>
          <a:solidFill>
            <a:schemeClr val="bg1"/>
          </a:solidFill>
          <a:ln w="92075" cap="rnd">
            <a:solidFill>
              <a:schemeClr val="bg1"/>
            </a:solidFill>
            <a:round/>
          </a:ln>
          <a:effectLst>
            <a:outerShdw blurRad="2540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2603500" algn="l"/>
              </a:tabLst>
              <a:defRPr/>
            </a:pP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D9701EA-CA45-03D3-8629-CACB976B13C7}"/>
              </a:ext>
            </a:extLst>
          </p:cNvPr>
          <p:cNvGrpSpPr/>
          <p:nvPr userDrawn="1"/>
        </p:nvGrpSpPr>
        <p:grpSpPr>
          <a:xfrm>
            <a:off x="965438" y="334122"/>
            <a:ext cx="36002" cy="185944"/>
            <a:chOff x="398695" y="310309"/>
            <a:chExt cx="36002" cy="185944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1659905-6BB4-F77A-C4B2-CD01EE50E9A3}"/>
                </a:ext>
              </a:extLst>
            </p:cNvPr>
            <p:cNvSpPr/>
            <p:nvPr/>
          </p:nvSpPr>
          <p:spPr>
            <a:xfrm>
              <a:off x="398697" y="310309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56276BA2-601C-3FB1-B544-5F1FB3A4C59F}"/>
                </a:ext>
              </a:extLst>
            </p:cNvPr>
            <p:cNvSpPr/>
            <p:nvPr/>
          </p:nvSpPr>
          <p:spPr>
            <a:xfrm>
              <a:off x="398696" y="385281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E75D259-5225-4C37-ABC2-39DA372499A1}"/>
                </a:ext>
              </a:extLst>
            </p:cNvPr>
            <p:cNvSpPr/>
            <p:nvPr/>
          </p:nvSpPr>
          <p:spPr>
            <a:xfrm>
              <a:off x="398695" y="460253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1" name="Freeform 9">
            <a:extLst>
              <a:ext uri="{FF2B5EF4-FFF2-40B4-BE49-F238E27FC236}">
                <a16:creationId xmlns:a16="http://schemas.microsoft.com/office/drawing/2014/main" id="{6514361D-8169-AF24-F568-2B5FC5AD42A2}"/>
              </a:ext>
            </a:extLst>
          </p:cNvPr>
          <p:cNvSpPr>
            <a:spLocks/>
          </p:cNvSpPr>
          <p:nvPr userDrawn="1"/>
        </p:nvSpPr>
        <p:spPr bwMode="auto">
          <a:xfrm>
            <a:off x="11662598" y="370122"/>
            <a:ext cx="106877" cy="141044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AD4066BA-D2BC-37E9-976A-8204B8EF9F62}"/>
              </a:ext>
            </a:extLst>
          </p:cNvPr>
          <p:cNvSpPr/>
          <p:nvPr userDrawn="1"/>
        </p:nvSpPr>
        <p:spPr>
          <a:xfrm>
            <a:off x="1235851" y="667970"/>
            <a:ext cx="211949" cy="182715"/>
          </a:xfrm>
          <a:prstGeom prst="triangle">
            <a:avLst/>
          </a:prstGeom>
          <a:solidFill>
            <a:schemeClr val="bg1"/>
          </a:solidFill>
          <a:ln w="47625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1DE6459-0E1B-62B4-B07B-EB5555E53206}"/>
              </a:ext>
            </a:extLst>
          </p:cNvPr>
          <p:cNvSpPr/>
          <p:nvPr userDrawn="1"/>
        </p:nvSpPr>
        <p:spPr>
          <a:xfrm>
            <a:off x="209550" y="778044"/>
            <a:ext cx="11756306" cy="5832862"/>
          </a:xfrm>
          <a:prstGeom prst="roundRect">
            <a:avLst>
              <a:gd name="adj" fmla="val 1861"/>
            </a:avLst>
          </a:prstGeom>
          <a:solidFill>
            <a:schemeClr val="bg1"/>
          </a:solidFill>
          <a:ln w="92075" cap="rnd">
            <a:noFill/>
            <a:round/>
          </a:ln>
          <a:effectLst>
            <a:outerShdw blurRad="2540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468F272-B293-6379-50B0-01D6BCACC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626" y="321093"/>
            <a:ext cx="10430212" cy="2335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675170-525C-B88C-2549-1515AC8C0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0559" y="1193822"/>
            <a:ext cx="10754289" cy="5001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6C6AE6-3A65-C287-7112-FF1BCC98D0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39250" y="6611900"/>
            <a:ext cx="2743200" cy="2398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/>
                </a:solidFill>
                <a:latin typeface="+mn-lt"/>
              </a:defRPr>
            </a:lvl1pPr>
          </a:lstStyle>
          <a:p>
            <a:fld id="{109C872D-39A9-4065-8BF3-6A613116E2A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4876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200" i="1" kern="1200">
          <a:solidFill>
            <a:schemeClr val="tx1"/>
          </a:solidFill>
          <a:latin typeface="HY헤드라인M" panose="02030600000101010101" pitchFamily="18" charset="-127"/>
          <a:ea typeface="HY헤드라인M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59EC3-FDAD-5008-2635-A7E4EDD28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EE82B6-2F0F-6FB8-F71F-495B423AB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9950" y="192979"/>
            <a:ext cx="10452100" cy="2912171"/>
          </a:xfrm>
          <a:effectLst>
            <a:reflection blurRad="50800" stA="45000" endPos="44000" dir="5400000" sy="-100000" algn="bl" rotWithShape="0"/>
          </a:effectLst>
        </p:spPr>
        <p:txBody>
          <a:bodyPr/>
          <a:lstStyle/>
          <a:p>
            <a:r>
              <a:rPr lang="ko-KR" altLang="en-US" sz="6600" b="1" i="0" dirty="0"/>
              <a:t>재 정 학</a:t>
            </a:r>
            <a:endParaRPr lang="ko-KR" altLang="en-US" i="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D3B6547-3B8C-6CD4-91B3-9723EB5A4D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56665"/>
            <a:ext cx="9144000" cy="935960"/>
          </a:xfrm>
        </p:spPr>
        <p:txBody>
          <a:bodyPr>
            <a:normAutofit/>
          </a:bodyPr>
          <a:lstStyle/>
          <a:p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Lecture - 2</a:t>
            </a:r>
            <a:endParaRPr lang="ko-KR" altLang="en-US" sz="17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5F631-FC1F-A584-173C-4EA4C43A874E}"/>
              </a:ext>
            </a:extLst>
          </p:cNvPr>
          <p:cNvSpPr txBox="1"/>
          <p:nvPr/>
        </p:nvSpPr>
        <p:spPr>
          <a:xfrm>
            <a:off x="5499100" y="5036208"/>
            <a:ext cx="119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전 승 호</a:t>
            </a:r>
            <a:endParaRPr lang="ko-KR" altLang="en-US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7" name="그림 6" descr="텍스트, 폰트, 그래픽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266D5C0-E865-7613-63AD-5D846835D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6408811"/>
            <a:ext cx="1461138" cy="31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40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477860-E011-DD32-6F15-7C8BDB81D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7E9BFB-04A1-D925-5D24-234EF5B4FF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일반회계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F5FF82B-626E-0A72-31CA-D65A24A90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5CA9F4-75F5-9848-5A30-9E931A6FAFBE}"/>
              </a:ext>
            </a:extLst>
          </p:cNvPr>
          <p:cNvSpPr txBox="1"/>
          <p:nvPr/>
        </p:nvSpPr>
        <p:spPr>
          <a:xfrm>
            <a:off x="288790" y="958844"/>
            <a:ext cx="11693660" cy="33686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아래 그림은 </a:t>
            </a:r>
            <a:r>
              <a:rPr lang="en-US" altLang="ko-KR" sz="1600" spc="-50" dirty="0"/>
              <a:t>2020</a:t>
            </a:r>
            <a:r>
              <a:rPr lang="ko-KR" altLang="en-US" sz="1600" spc="-50" dirty="0"/>
              <a:t>년 세출예산을 기능별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성질별로 </a:t>
            </a:r>
            <a:r>
              <a:rPr lang="ko-KR" altLang="en-US" sz="1600" spc="-50" dirty="0" err="1"/>
              <a:t>분류해놓았다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기능별 기준에서 볼 때</a:t>
            </a:r>
            <a:r>
              <a:rPr lang="en-US" altLang="ko-KR" sz="1600" spc="-50" dirty="0"/>
              <a:t>, ‘</a:t>
            </a:r>
            <a:r>
              <a:rPr lang="ko-KR" altLang="en-US" sz="1600" spc="-50" dirty="0"/>
              <a:t>일반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지방행정</a:t>
            </a:r>
            <a:r>
              <a:rPr lang="en-US" altLang="ko-KR" sz="1600" spc="-50" dirty="0"/>
              <a:t>’ </a:t>
            </a:r>
            <a:r>
              <a:rPr lang="ko-KR" altLang="en-US" sz="1600" spc="-50" dirty="0"/>
              <a:t>이 총 세출의 </a:t>
            </a:r>
            <a:r>
              <a:rPr lang="en-US" altLang="ko-KR" sz="1600" spc="-50" dirty="0"/>
              <a:t>20.7%</a:t>
            </a:r>
            <a:r>
              <a:rPr lang="ko-KR" altLang="en-US" sz="1600" spc="-50" dirty="0"/>
              <a:t>를 차지해 가장 큰 비중을 차지하고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그 다음으로 큰 비중을 차지하고 있는 것은 </a:t>
            </a:r>
            <a:r>
              <a:rPr lang="en-US" altLang="ko-KR" sz="1600" spc="-50" dirty="0"/>
              <a:t>‘</a:t>
            </a:r>
            <a:r>
              <a:rPr lang="ko-KR" altLang="en-US" sz="1600" spc="-50" dirty="0"/>
              <a:t>교육</a:t>
            </a:r>
            <a:r>
              <a:rPr lang="en-US" altLang="ko-KR" sz="1600" spc="-50" dirty="0"/>
              <a:t>’,</a:t>
            </a:r>
            <a:r>
              <a:rPr lang="ko-KR" altLang="en-US" sz="1600" spc="-50" dirty="0"/>
              <a:t> </a:t>
            </a:r>
            <a:r>
              <a:rPr lang="en-US" altLang="ko-KR" sz="1600" spc="-50" dirty="0"/>
              <a:t>‘</a:t>
            </a:r>
            <a:r>
              <a:rPr lang="ko-KR" altLang="en-US" sz="1600" spc="-50" dirty="0"/>
              <a:t>사회복지</a:t>
            </a:r>
            <a:r>
              <a:rPr lang="en-US" altLang="ko-KR" sz="1600" spc="-50" dirty="0"/>
              <a:t>’, ‘</a:t>
            </a:r>
            <a:r>
              <a:rPr lang="ko-KR" altLang="en-US" sz="1600" spc="-50" dirty="0"/>
              <a:t>국방</a:t>
            </a:r>
            <a:r>
              <a:rPr lang="en-US" altLang="ko-KR" sz="1600" spc="-50" dirty="0"/>
              <a:t>’</a:t>
            </a:r>
            <a:r>
              <a:rPr lang="ko-KR" altLang="en-US" sz="1600" spc="-50" dirty="0"/>
              <a:t> 으로 각각 </a:t>
            </a:r>
            <a:r>
              <a:rPr lang="en-US" altLang="ko-KR" sz="1600" spc="-50" dirty="0"/>
              <a:t>20.3%,</a:t>
            </a:r>
            <a:r>
              <a:rPr lang="ko-KR" altLang="en-US" sz="1600" spc="-50" dirty="0"/>
              <a:t> </a:t>
            </a:r>
            <a:r>
              <a:rPr lang="en-US" altLang="ko-KR" sz="1600" spc="-50" dirty="0"/>
              <a:t>17.5%, 14.1%</a:t>
            </a:r>
            <a:r>
              <a:rPr lang="ko-KR" altLang="en-US" sz="1600" spc="-50" dirty="0"/>
              <a:t>를 차지하고 있다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성질별 기준에서 볼 때</a:t>
            </a:r>
            <a:r>
              <a:rPr lang="en-US" altLang="ko-KR" sz="1600" spc="-50" dirty="0"/>
              <a:t>, ‘</a:t>
            </a:r>
            <a:r>
              <a:rPr lang="ko-KR" altLang="en-US" sz="1600" spc="-50" dirty="0"/>
              <a:t>이전지출</a:t>
            </a:r>
            <a:r>
              <a:rPr lang="en-US" altLang="ko-KR" sz="1600" spc="-50" dirty="0"/>
              <a:t>’</a:t>
            </a:r>
            <a:r>
              <a:rPr lang="ko-KR" altLang="en-US" sz="1600" spc="-50" dirty="0"/>
              <a:t>의 성격을 갖는 지출이 총 세출의 </a:t>
            </a:r>
            <a:r>
              <a:rPr lang="en-US" altLang="ko-KR" sz="1600" spc="-50" dirty="0"/>
              <a:t>58.8%</a:t>
            </a:r>
            <a:r>
              <a:rPr lang="ko-KR" altLang="en-US" sz="1600" spc="-50" dirty="0"/>
              <a:t>를 차지해 압도적으로 큰 비중을 차지하고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그 다음으로 큰 비중을 차지하고 있는 것은 </a:t>
            </a:r>
            <a:r>
              <a:rPr lang="en-US" altLang="ko-KR" sz="1600" spc="-50" dirty="0"/>
              <a:t>‘</a:t>
            </a:r>
            <a:r>
              <a:rPr lang="ko-KR" altLang="en-US" sz="1600" spc="-50" dirty="0" err="1"/>
              <a:t>전출금</a:t>
            </a:r>
            <a:r>
              <a:rPr lang="ko-KR" altLang="en-US" sz="1600" spc="-50" dirty="0"/>
              <a:t> 등</a:t>
            </a:r>
            <a:r>
              <a:rPr lang="en-US" altLang="ko-KR" sz="1600" spc="-50" dirty="0"/>
              <a:t>’,</a:t>
            </a:r>
            <a:r>
              <a:rPr lang="ko-KR" altLang="en-US" sz="1600" spc="-50" dirty="0"/>
              <a:t> </a:t>
            </a:r>
            <a:r>
              <a:rPr lang="en-US" altLang="ko-KR" sz="1600" spc="-50" dirty="0"/>
              <a:t>‘</a:t>
            </a:r>
            <a:r>
              <a:rPr lang="ko-KR" altLang="en-US" sz="1600" spc="-50" dirty="0"/>
              <a:t>인건비</a:t>
            </a:r>
            <a:r>
              <a:rPr lang="en-US" altLang="ko-KR" sz="1600" spc="-50" dirty="0"/>
              <a:t>’</a:t>
            </a:r>
            <a:r>
              <a:rPr lang="ko-KR" altLang="en-US" sz="1600" spc="-50" dirty="0"/>
              <a:t>로 각각 </a:t>
            </a:r>
            <a:r>
              <a:rPr lang="en-US" altLang="ko-KR" sz="1600" spc="-50" dirty="0"/>
              <a:t>14.3%, 10.7%</a:t>
            </a:r>
            <a:r>
              <a:rPr lang="ko-KR" altLang="en-US" sz="1600" spc="-50" dirty="0"/>
              <a:t>를 차지하고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기능별 분류의 경우보다 직관적인 설명력이 다소 떨어진다</a:t>
            </a:r>
            <a:r>
              <a:rPr lang="en-US" altLang="ko-KR" sz="1600" spc="-50" dirty="0"/>
              <a:t>.</a:t>
            </a:r>
          </a:p>
          <a:p>
            <a:pPr marL="434975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예산안에는 일반회계 세출예산을 소관별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기능별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성질별의 세 가지로 분류한 것을 동시에 제시하고 있다</a:t>
            </a:r>
            <a:r>
              <a:rPr lang="en-US" altLang="ko-KR" sz="1600" spc="-50" dirty="0"/>
              <a:t>.</a:t>
            </a:r>
          </a:p>
          <a:p>
            <a:pPr marL="892175" lvl="1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정부지출의 성격으로 여러 측면에서 살펴보기 위한 의도이다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1600" spc="-5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AF70D39-8F34-45DB-DDD7-3CACA7B7C1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905" y="4825744"/>
            <a:ext cx="4584589" cy="143268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6D5BDF4-A021-9B98-40D9-C82BC1F8B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6625" y="4825744"/>
            <a:ext cx="4584589" cy="14326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C982C1-C491-AAC3-F036-0E18E78EF7FA}"/>
              </a:ext>
            </a:extLst>
          </p:cNvPr>
          <p:cNvSpPr txBox="1"/>
          <p:nvPr/>
        </p:nvSpPr>
        <p:spPr>
          <a:xfrm>
            <a:off x="1278834" y="5855270"/>
            <a:ext cx="88524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spc="-50" dirty="0"/>
              <a:t>일반</a:t>
            </a:r>
            <a:r>
              <a:rPr lang="en-US" altLang="ko-KR" sz="900" spc="-50" dirty="0"/>
              <a:t>·</a:t>
            </a:r>
            <a:r>
              <a:rPr lang="ko-KR" altLang="en-US" sz="900" spc="-50" dirty="0"/>
              <a:t>지방행정</a:t>
            </a:r>
            <a:endParaRPr lang="ko-KR" altLang="en-US" sz="9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D6FE31-4FDD-655C-E2B9-3236FFEB9865}"/>
              </a:ext>
            </a:extLst>
          </p:cNvPr>
          <p:cNvSpPr txBox="1"/>
          <p:nvPr/>
        </p:nvSpPr>
        <p:spPr>
          <a:xfrm>
            <a:off x="1659834" y="4871332"/>
            <a:ext cx="106304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dirty="0"/>
              <a:t>공공질서</a:t>
            </a:r>
            <a:endParaRPr lang="en-US" altLang="ko-KR" sz="900" dirty="0"/>
          </a:p>
          <a:p>
            <a:pPr algn="ctr"/>
            <a:r>
              <a:rPr lang="ko-KR" altLang="en-US" sz="900" dirty="0"/>
              <a:t>및</a:t>
            </a:r>
            <a:endParaRPr lang="en-US" altLang="ko-KR" sz="900" dirty="0"/>
          </a:p>
          <a:p>
            <a:pPr algn="ctr"/>
            <a:r>
              <a:rPr lang="ko-KR" altLang="en-US" sz="900" dirty="0"/>
              <a:t>안전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2C5AEC-F88D-B914-3991-6CB1CA564CE0}"/>
              </a:ext>
            </a:extLst>
          </p:cNvPr>
          <p:cNvSpPr txBox="1"/>
          <p:nvPr/>
        </p:nvSpPr>
        <p:spPr>
          <a:xfrm>
            <a:off x="2294834" y="5855270"/>
            <a:ext cx="43820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spc="-50"/>
              <a:t>국방</a:t>
            </a:r>
            <a:endParaRPr lang="ko-KR" altLang="en-US" sz="9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CBF484-C457-85C4-DAF6-E7D611FFF94F}"/>
              </a:ext>
            </a:extLst>
          </p:cNvPr>
          <p:cNvSpPr txBox="1"/>
          <p:nvPr/>
        </p:nvSpPr>
        <p:spPr>
          <a:xfrm>
            <a:off x="2928068" y="5855270"/>
            <a:ext cx="43820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spc="-50" dirty="0"/>
              <a:t>교육</a:t>
            </a:r>
            <a:endParaRPr lang="ko-KR" altLang="en-US" sz="9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377435E-E56D-4DFD-9103-46B980AB694C}"/>
              </a:ext>
            </a:extLst>
          </p:cNvPr>
          <p:cNvSpPr txBox="1"/>
          <p:nvPr/>
        </p:nvSpPr>
        <p:spPr>
          <a:xfrm>
            <a:off x="3591835" y="5855270"/>
            <a:ext cx="4382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spc="-50" dirty="0"/>
              <a:t>사회복지</a:t>
            </a:r>
            <a:endParaRPr lang="ko-KR" altLang="en-US" sz="9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CE37CF4-4773-D886-6057-A66372CEE4DE}"/>
              </a:ext>
            </a:extLst>
          </p:cNvPr>
          <p:cNvSpPr txBox="1"/>
          <p:nvPr/>
        </p:nvSpPr>
        <p:spPr>
          <a:xfrm>
            <a:off x="3966154" y="4871332"/>
            <a:ext cx="46360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dirty="0"/>
              <a:t>교통</a:t>
            </a:r>
            <a:endParaRPr lang="en-US" altLang="ko-KR" sz="900" dirty="0"/>
          </a:p>
          <a:p>
            <a:pPr algn="ctr"/>
            <a:r>
              <a:rPr lang="ko-KR" altLang="en-US" sz="900" dirty="0"/>
              <a:t>및</a:t>
            </a:r>
            <a:endParaRPr lang="en-US" altLang="ko-KR" sz="900" dirty="0"/>
          </a:p>
          <a:p>
            <a:pPr algn="ctr"/>
            <a:r>
              <a:rPr lang="ko-KR" altLang="en-US" sz="900" dirty="0"/>
              <a:t>물류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D895CE-E0B3-AA36-3BFC-1A710ACF14BC}"/>
              </a:ext>
            </a:extLst>
          </p:cNvPr>
          <p:cNvSpPr txBox="1"/>
          <p:nvPr/>
        </p:nvSpPr>
        <p:spPr>
          <a:xfrm>
            <a:off x="4377164" y="5855270"/>
            <a:ext cx="43820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spc="-50" dirty="0"/>
              <a:t>기타</a:t>
            </a:r>
            <a:endParaRPr lang="ko-KR" altLang="en-US" sz="9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697CC42-F9E6-C95A-8F2D-6929CCA2EC96}"/>
              </a:ext>
            </a:extLst>
          </p:cNvPr>
          <p:cNvSpPr txBox="1"/>
          <p:nvPr/>
        </p:nvSpPr>
        <p:spPr>
          <a:xfrm>
            <a:off x="3449428" y="4395225"/>
            <a:ext cx="35800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spc="-50" dirty="0"/>
              <a:t>&lt;2020</a:t>
            </a:r>
            <a:r>
              <a:rPr lang="ko-KR" altLang="en-US" sz="1400" spc="-50" dirty="0"/>
              <a:t>년도 일반회계 세출예산 내역</a:t>
            </a:r>
            <a:r>
              <a:rPr lang="en-US" altLang="ko-KR" sz="1400" spc="-50" dirty="0"/>
              <a:t>&gt;</a:t>
            </a:r>
            <a:endParaRPr lang="ko-KR" altLang="en-US" sz="14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ECA29D0-D6E1-4AF3-6852-C14B30E8DCD9}"/>
              </a:ext>
            </a:extLst>
          </p:cNvPr>
          <p:cNvSpPr txBox="1"/>
          <p:nvPr/>
        </p:nvSpPr>
        <p:spPr>
          <a:xfrm>
            <a:off x="6341166" y="5855270"/>
            <a:ext cx="394914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spc="-50"/>
              <a:t>인건비</a:t>
            </a:r>
            <a:endParaRPr lang="ko-KR" altLang="en-US" sz="9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7C9CBF-B384-8B02-245F-225428B57E8F}"/>
              </a:ext>
            </a:extLst>
          </p:cNvPr>
          <p:cNvSpPr txBox="1"/>
          <p:nvPr/>
        </p:nvSpPr>
        <p:spPr>
          <a:xfrm>
            <a:off x="6649057" y="5855270"/>
            <a:ext cx="394914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spc="-50" dirty="0"/>
              <a:t>물건비</a:t>
            </a:r>
            <a:endParaRPr lang="ko-KR" altLang="en-US" sz="9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2B27C6F-C567-0C14-B997-0328FF228790}"/>
              </a:ext>
            </a:extLst>
          </p:cNvPr>
          <p:cNvSpPr txBox="1"/>
          <p:nvPr/>
        </p:nvSpPr>
        <p:spPr>
          <a:xfrm>
            <a:off x="7537394" y="5855270"/>
            <a:ext cx="885246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spc="-50" dirty="0"/>
              <a:t>이전지출</a:t>
            </a:r>
            <a:endParaRPr lang="ko-KR" altLang="en-US" sz="9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5E5DED9-D13D-359E-956A-E9CFA8907E11}"/>
              </a:ext>
            </a:extLst>
          </p:cNvPr>
          <p:cNvSpPr txBox="1"/>
          <p:nvPr/>
        </p:nvSpPr>
        <p:spPr>
          <a:xfrm>
            <a:off x="8926223" y="5855270"/>
            <a:ext cx="39491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spc="-50" dirty="0"/>
              <a:t>자산취득</a:t>
            </a:r>
            <a:endParaRPr lang="ko-KR" altLang="en-US" sz="9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AC0A309-3581-54CE-AB71-34568B2AD423}"/>
              </a:ext>
            </a:extLst>
          </p:cNvPr>
          <p:cNvSpPr txBox="1"/>
          <p:nvPr/>
        </p:nvSpPr>
        <p:spPr>
          <a:xfrm>
            <a:off x="9049577" y="5855270"/>
            <a:ext cx="8852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spc="-50" dirty="0" err="1"/>
              <a:t>전출금</a:t>
            </a:r>
            <a:r>
              <a:rPr lang="ko-KR" altLang="en-US" sz="900" spc="-50" dirty="0"/>
              <a:t> </a:t>
            </a:r>
            <a:endParaRPr lang="en-US" altLang="ko-KR" sz="900" spc="-50" dirty="0"/>
          </a:p>
          <a:p>
            <a:pPr algn="ctr"/>
            <a:r>
              <a:rPr lang="ko-KR" altLang="en-US" sz="900" spc="-50" dirty="0"/>
              <a:t>등</a:t>
            </a:r>
            <a:endParaRPr lang="ko-KR" altLang="en-US" sz="9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9DDF100-F10A-0C7A-CA89-1D976707B036}"/>
              </a:ext>
            </a:extLst>
          </p:cNvPr>
          <p:cNvSpPr txBox="1"/>
          <p:nvPr/>
        </p:nvSpPr>
        <p:spPr>
          <a:xfrm>
            <a:off x="9382097" y="5855270"/>
            <a:ext cx="88524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900" spc="-50" dirty="0"/>
              <a:t>기</a:t>
            </a:r>
            <a:endParaRPr lang="en-US" altLang="ko-KR" sz="900" spc="-50" dirty="0"/>
          </a:p>
          <a:p>
            <a:pPr algn="ctr"/>
            <a:r>
              <a:rPr lang="ko-KR" altLang="en-US" sz="900" spc="-50" dirty="0"/>
              <a:t>타</a:t>
            </a:r>
            <a:endParaRPr lang="en-US" altLang="ko-KR" sz="900" spc="-50" dirty="0"/>
          </a:p>
        </p:txBody>
      </p:sp>
    </p:spTree>
    <p:extLst>
      <p:ext uri="{BB962C8B-B14F-4D97-AF65-F5344CB8AC3E}">
        <p14:creationId xmlns:p14="http://schemas.microsoft.com/office/powerpoint/2010/main" val="3084715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4B7BEF-C226-D189-642D-662ABE3EBD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222787-6FCB-7528-CE48-5B11C5E89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특별회계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E451EC9-0BE1-0B9B-5C96-305739EDD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3F906F-E76D-362B-BA3E-07D726B71981}"/>
              </a:ext>
            </a:extLst>
          </p:cNvPr>
          <p:cNvSpPr txBox="1"/>
          <p:nvPr/>
        </p:nvSpPr>
        <p:spPr>
          <a:xfrm>
            <a:off x="288790" y="958844"/>
            <a:ext cx="11693660" cy="55846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정부가 수행하고 있는 예산사업의 성격상 일반회계와 별도로 특별한 회계를 만들어 관리하는 것이 바람직한 경우가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예를 들어 어떤 사업의 성격이 독특해 별도의 관리를 </a:t>
            </a:r>
            <a:r>
              <a:rPr lang="ko-KR" altLang="en-US" sz="1600" spc="-50" dirty="0" err="1"/>
              <a:t>요구한다든지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아니면 세입과 세출을 한꺼번에 묶어 다로 관리할 필요가 있는 등의 이유로 특별회계를 만들어 운영하게 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설립목적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운영 주체 등 </a:t>
            </a:r>
            <a:r>
              <a:rPr lang="ko-KR" altLang="en-US" sz="1600" spc="-50" dirty="0" err="1"/>
              <a:t>여러사항들을</a:t>
            </a:r>
            <a:r>
              <a:rPr lang="ko-KR" altLang="en-US" sz="1600" spc="-50" dirty="0"/>
              <a:t> 규정한 개별 법률이 특별회계를 뒷받침하고 있으며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일반예산과 마찬가지로 행정부가 편성하고 국회의 심의를 받아 의결되는 과정을 거쳐야 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우리나라에는 기업특별회계와 기타특별회계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두 범주로 나누어 운영하고 있다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기업특별회계는 공기업과 관련된 특별회계의 범주를 의미한다</a:t>
            </a:r>
            <a:r>
              <a:rPr lang="en-US" altLang="ko-KR" sz="1600" spc="-50" dirty="0"/>
              <a:t>. (</a:t>
            </a:r>
            <a:r>
              <a:rPr lang="ko-KR" altLang="en-US" sz="1600" spc="-50" dirty="0"/>
              <a:t>양곡관리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우편사업 등 </a:t>
            </a:r>
            <a:r>
              <a:rPr lang="en-US" altLang="ko-KR" sz="1600" spc="-50" dirty="0"/>
              <a:t>5</a:t>
            </a:r>
            <a:r>
              <a:rPr lang="ko-KR" altLang="en-US" sz="1600" spc="-50" dirty="0"/>
              <a:t>가지</a:t>
            </a:r>
            <a:r>
              <a:rPr lang="en-US" altLang="ko-KR" sz="1600" spc="-50" dirty="0"/>
              <a:t>)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기타특별회계에서는 교통시설특별회계가 특별회계 총 예산에서 가장 큰 비중</a:t>
            </a:r>
            <a:r>
              <a:rPr lang="en-US" altLang="ko-KR" sz="1600" spc="-50" dirty="0"/>
              <a:t>(22.6%)</a:t>
            </a:r>
            <a:r>
              <a:rPr lang="ko-KR" altLang="en-US" sz="1600" spc="-50" dirty="0"/>
              <a:t>을 차지하고 있다</a:t>
            </a:r>
            <a:r>
              <a:rPr lang="en-US" altLang="ko-KR" sz="1600" spc="-50" dirty="0"/>
              <a:t>. (</a:t>
            </a:r>
            <a:r>
              <a:rPr lang="ko-KR" altLang="en-US" sz="1600" spc="-50" dirty="0"/>
              <a:t>그 밖에 환경개선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농어촌구조개선 등 </a:t>
            </a:r>
            <a:r>
              <a:rPr lang="en-US" altLang="ko-KR" sz="1600" spc="-50" dirty="0"/>
              <a:t>15</a:t>
            </a:r>
            <a:r>
              <a:rPr lang="ko-KR" altLang="en-US" sz="1600" spc="-50" dirty="0"/>
              <a:t>가지</a:t>
            </a:r>
            <a:r>
              <a:rPr lang="en-US" altLang="ko-KR" sz="1600" spc="-50" dirty="0"/>
              <a:t>)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ko-KR" sz="1600" spc="-50" dirty="0"/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특별회계의 바람직한 규모는 명확히 정할 수는 없다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예산통일의 원칙 관점에서는 일반회계의 예외 경우인 특별회계의 수는 적을수록 바람직하다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너무 많은 특별회계를 운영하면 국회와 국민이 그 예산을 감시하고 통제하는 일이 어려워진다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반면 특별회계의 설치는 행정기관에 자유재량의 여지를 넓혀 줌으로 인해 행정능률과 경영능률 향상에 기여하는 측면이 있다</a:t>
            </a:r>
            <a:r>
              <a:rPr lang="en-US" altLang="ko-KR" sz="1600" spc="-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535625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D9BA4A-1962-A081-5985-4994B8526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1F06C1-62E1-9E5F-EAC0-6168E4784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기금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9869A00-DE85-CDA6-CA3C-8B3DDDF2C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8C2F832-4628-8F54-108D-BDD4D293C282}"/>
              </a:ext>
            </a:extLst>
          </p:cNvPr>
          <p:cNvSpPr txBox="1"/>
          <p:nvPr/>
        </p:nvSpPr>
        <p:spPr>
          <a:xfrm>
            <a:off x="288790" y="958844"/>
            <a:ext cx="11693660" cy="48460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기금은 특별한 목적을 수행하기 위해 특정한 자금을 예산과는 독립적으로 운영할 필요가 있을 때 설치된다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앞서 설명한 일반회계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특별회계의 경우에는 국회의 심의와 의결을 거쳐야 하고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까다로운 규정들이 적용되기 때문에 경직성을 가질 수 밖에 없다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이러한 까다로운 규정은 행정부의 자의적 행동을 규제한다는 긍정적 측면을 갖고 있으나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경제상황의 변화에 유연한 대처가 어렵다는 단점이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이런 문제를 해결 하고자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특정한 자금을 예산의 틀 밖에서 기금을 탄력적으로 운영하고 있다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기금은 특정한 수입을 특정한 지출에 사용할 수 있도록 하기 위해 설립되는 것이기 때문에 유용하게 활용할 수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예산의 경우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특정한 세입을 특정한 세출목적과 결부시키는 것을 금지하는 목적구속금지의 원칙에 기초하고 있기 때문에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정부가 세입과 세출의 측면을 유기적으로 연관시켜 사업을 효율적으로 추진하기 힘들다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목적구속금지 원칙의 예외로 목적세가 있지만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현실적인 제약으로 인해 너무 많은 목적세를 운영할 수는 없다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altLang="ko-KR" sz="1600" spc="-50" dirty="0"/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우리나라는 각 부처가 경쟁적으로 수많은 기금들을 설립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운영해왔다</a:t>
            </a:r>
            <a:r>
              <a:rPr lang="en-US" altLang="ko-KR" sz="1600" spc="-50" dirty="0"/>
              <a:t>. 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spc="-50" dirty="0"/>
              <a:t>2020</a:t>
            </a:r>
            <a:r>
              <a:rPr lang="ko-KR" altLang="en-US" sz="1600" spc="-50" dirty="0"/>
              <a:t>년 현재 무려 </a:t>
            </a:r>
            <a:r>
              <a:rPr lang="en-US" altLang="ko-KR" sz="1600" spc="-50" dirty="0"/>
              <a:t>67</a:t>
            </a:r>
            <a:r>
              <a:rPr lang="ko-KR" altLang="en-US" sz="1600" spc="-50" dirty="0"/>
              <a:t>개의 기금이 존재하고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총 운용규모는 일반회계 예산규모의 </a:t>
            </a:r>
            <a:r>
              <a:rPr lang="en-US" altLang="ko-KR" sz="1600" spc="-50" dirty="0"/>
              <a:t>2</a:t>
            </a:r>
            <a:r>
              <a:rPr lang="ko-KR" altLang="en-US" sz="1600" spc="-50" dirty="0"/>
              <a:t>배에 가까운 </a:t>
            </a:r>
            <a:r>
              <a:rPr lang="en-US" altLang="ko-KR" sz="1600" spc="-50" dirty="0"/>
              <a:t>724.8</a:t>
            </a:r>
            <a:r>
              <a:rPr lang="ko-KR" altLang="en-US" sz="1600" spc="-50" dirty="0"/>
              <a:t>조원이다</a:t>
            </a:r>
            <a:r>
              <a:rPr lang="en-US" altLang="ko-KR" sz="1600" spc="-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55699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89AFC8-4A57-91D3-26A9-DFD7539B23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로고, 원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E38C70F-1F6D-D72B-53B1-B97995F0F59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070" y="1673061"/>
            <a:ext cx="4167861" cy="41678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B30A23-7035-123F-C4C4-AABFA58AD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E9987B19-3EC7-FC76-E623-3268B9EEE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765550"/>
            <a:ext cx="11150600" cy="652818"/>
          </a:xfrm>
          <a:effectLst>
            <a:reflection blurRad="50800" stA="45000" endPos="44000" dir="5400000" sy="-100000" algn="bl" rotWithShape="0"/>
          </a:effectLst>
        </p:spPr>
        <p:txBody>
          <a:bodyPr anchor="b"/>
          <a:lstStyle/>
          <a:p>
            <a:r>
              <a:rPr lang="en-US" altLang="ko-KR" sz="4000" b="1" i="0" spc="150" dirty="0"/>
              <a:t>Section 2. </a:t>
            </a:r>
            <a:r>
              <a:rPr lang="ko-KR" altLang="en-US" sz="4000" b="1" i="0" spc="150" dirty="0"/>
              <a:t>정부지출의 수준과 구성</a:t>
            </a:r>
            <a:endParaRPr lang="ko-KR" altLang="en-US" sz="3600" i="0" spc="150" dirty="0"/>
          </a:p>
        </p:txBody>
      </p:sp>
    </p:spTree>
    <p:extLst>
      <p:ext uri="{BB962C8B-B14F-4D97-AF65-F5344CB8AC3E}">
        <p14:creationId xmlns:p14="http://schemas.microsoft.com/office/powerpoint/2010/main" val="3562029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1BBE2F-5E20-744C-9432-8FCF8D19FA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EF7115-CAED-6AB9-0435-998FA0B3A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지출수준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A17B6A6-631E-CF99-0A4F-8B916A8C6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14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8014B1-403E-7BFA-D5DB-8CE5492D9064}"/>
              </a:ext>
            </a:extLst>
          </p:cNvPr>
          <p:cNvSpPr txBox="1"/>
          <p:nvPr/>
        </p:nvSpPr>
        <p:spPr>
          <a:xfrm>
            <a:off x="288790" y="958844"/>
            <a:ext cx="11693660" cy="41073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앞서 </a:t>
            </a:r>
            <a:r>
              <a:rPr lang="en-US" altLang="ko-KR" sz="1600" spc="-50" dirty="0"/>
              <a:t>6</a:t>
            </a:r>
            <a:r>
              <a:rPr lang="ko-KR" altLang="en-US" sz="1600" spc="-50" dirty="0"/>
              <a:t>번 슬라이드의 표에는 중앙정부의 재정규모가 국내총생산</a:t>
            </a:r>
            <a:r>
              <a:rPr lang="en-US" altLang="ko-KR" sz="1600" spc="-50" dirty="0"/>
              <a:t>(GDP)</a:t>
            </a:r>
            <a:r>
              <a:rPr lang="ko-KR" altLang="en-US" sz="1600" spc="-50" dirty="0"/>
              <a:t>과 대비되어 있는데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이를 보면 중앙정부 재정의 규모가 국내총생산보다 상대적으로 더 빠른 속도로 커져온 추세를 볼 수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중앙정부의 재정규모를 국내총생산으로 나눈 비율이 </a:t>
            </a:r>
            <a:r>
              <a:rPr lang="en-US" altLang="ko-KR" sz="1600" spc="-50" dirty="0"/>
              <a:t>1990</a:t>
            </a:r>
            <a:r>
              <a:rPr lang="ko-KR" altLang="en-US" sz="1600" spc="-50" dirty="0"/>
              <a:t>년에는 </a:t>
            </a:r>
            <a:r>
              <a:rPr lang="en-US" altLang="ko-KR" sz="1600" spc="-50" dirty="0"/>
              <a:t>17.0%</a:t>
            </a:r>
            <a:r>
              <a:rPr lang="ko-KR" altLang="en-US" sz="1600" spc="-50" dirty="0"/>
              <a:t>였지만 </a:t>
            </a:r>
            <a:r>
              <a:rPr lang="en-US" altLang="ko-KR" sz="1600" spc="-50" dirty="0"/>
              <a:t>2019</a:t>
            </a:r>
            <a:r>
              <a:rPr lang="ko-KR" altLang="en-US" sz="1600" spc="-50" dirty="0"/>
              <a:t>년에는 </a:t>
            </a:r>
            <a:r>
              <a:rPr lang="en-US" altLang="ko-KR" sz="1600" spc="-50" dirty="0"/>
              <a:t>23.8% </a:t>
            </a:r>
            <a:r>
              <a:rPr lang="ko-KR" altLang="en-US" sz="1600" spc="-50" dirty="0"/>
              <a:t>수준까지 증가하였다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앞서 </a:t>
            </a:r>
            <a:r>
              <a:rPr lang="ko-KR" altLang="en-US" sz="1600" spc="-50" dirty="0" err="1"/>
              <a:t>설명했다시피</a:t>
            </a:r>
            <a:r>
              <a:rPr lang="en-US" altLang="ko-KR" sz="1600" spc="-50" dirty="0"/>
              <a:t>,</a:t>
            </a:r>
            <a:r>
              <a:rPr lang="ko-KR" altLang="en-US" sz="1600" spc="-50" dirty="0"/>
              <a:t> 국내총생산 대비 재정규모 비중의 적정한 수준이라는 것은 없다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다만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우리나라의 재정규모를 다른 나라와 비교를 해보면 아래의 그림과 같다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국제통화기금</a:t>
            </a:r>
            <a:r>
              <a:rPr lang="en-US" altLang="ko-KR" sz="1600" spc="-50" dirty="0"/>
              <a:t>(IMF)</a:t>
            </a:r>
            <a:r>
              <a:rPr lang="ko-KR" altLang="en-US" sz="1600" spc="-50" dirty="0"/>
              <a:t>에서 정리한 자료로서 우리나라를 포함한 </a:t>
            </a:r>
            <a:r>
              <a:rPr lang="en-US" altLang="ko-KR" sz="1600" spc="-50" dirty="0"/>
              <a:t>9</a:t>
            </a:r>
            <a:r>
              <a:rPr lang="ko-KR" altLang="en-US" sz="1600" spc="-50" dirty="0"/>
              <a:t>개국의 국내총생산</a:t>
            </a:r>
            <a:r>
              <a:rPr lang="en-US" altLang="ko-KR" sz="1600" spc="-50" dirty="0"/>
              <a:t>(GDP)</a:t>
            </a:r>
            <a:r>
              <a:rPr lang="ko-KR" altLang="en-US" sz="1600" spc="-50" dirty="0"/>
              <a:t>에서 중앙정부의 지출이 차지하는 비중을 보여주고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현재 우리나라의 재정규모는 선진국은 물론 우리와 비슷한 소득수준의 다른 나라들에 비해 작은 편에 속한다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그러나 이러한 사실을 토대로 우리나라 재정규모가 더 커지는 것이 </a:t>
            </a:r>
            <a:r>
              <a:rPr lang="ko-KR" altLang="en-US" sz="1600" spc="-50" dirty="0" err="1"/>
              <a:t>바람직</a:t>
            </a:r>
            <a:endParaRPr lang="en-US" altLang="ko-KR" sz="1600" spc="-50" dirty="0"/>
          </a:p>
          <a:p>
            <a:pPr marL="549275" lvl="1">
              <a:lnSpc>
                <a:spcPct val="150000"/>
              </a:lnSpc>
            </a:pPr>
            <a:r>
              <a:rPr lang="ko-KR" altLang="en-US" sz="1600" spc="-50" dirty="0"/>
              <a:t>     하다는 규범적인 주장까지 이르면 문제가 될 수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나라마다 여건이 다르므로 반드시 선례를 따를 이유는 없기 때문이다</a:t>
            </a:r>
            <a:r>
              <a:rPr lang="en-US" altLang="ko-KR" sz="1600" spc="-50" dirty="0"/>
              <a:t>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43C4891-2E8B-D060-BF69-2DC554C56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0680" y="4350863"/>
            <a:ext cx="3782238" cy="22390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098E4DD-2FD6-1F2A-1559-15F0CAE69303}"/>
              </a:ext>
            </a:extLst>
          </p:cNvPr>
          <p:cNvSpPr txBox="1"/>
          <p:nvPr/>
        </p:nvSpPr>
        <p:spPr>
          <a:xfrm>
            <a:off x="8081759" y="4073566"/>
            <a:ext cx="358008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200" spc="-50" dirty="0"/>
              <a:t>&lt;</a:t>
            </a:r>
            <a:r>
              <a:rPr lang="ko-KR" altLang="en-US" sz="1200" spc="-50" dirty="0"/>
              <a:t>중앙정부 지출이 </a:t>
            </a:r>
            <a:r>
              <a:rPr lang="en-US" altLang="ko-KR" sz="1200" spc="-50" dirty="0"/>
              <a:t>GDP</a:t>
            </a:r>
            <a:r>
              <a:rPr lang="ko-KR" altLang="en-US" sz="1200" spc="-50" dirty="0"/>
              <a:t>에서 차지하는 비중 </a:t>
            </a:r>
            <a:r>
              <a:rPr lang="en-US" altLang="ko-KR" sz="1200" spc="-50" dirty="0"/>
              <a:t>(2018)&gt;</a:t>
            </a:r>
            <a:endParaRPr lang="ko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4F0DF43-2152-49C6-FC05-5CEDCC8D6E3D}"/>
              </a:ext>
            </a:extLst>
          </p:cNvPr>
          <p:cNvSpPr txBox="1"/>
          <p:nvPr/>
        </p:nvSpPr>
        <p:spPr>
          <a:xfrm>
            <a:off x="10901159" y="6259908"/>
            <a:ext cx="68632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200" spc="-50" dirty="0"/>
              <a:t>단위</a:t>
            </a:r>
            <a:r>
              <a:rPr lang="en-US" altLang="ko-KR" sz="1200" spc="-50" dirty="0"/>
              <a:t>: %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21279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B3C622-CBE5-AFFA-6202-009FA890A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지출수준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CBDAA2D-1A0A-BA9E-036C-2D652B1DC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15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5B70C85-8A88-3D62-8E68-86852C71FC03}"/>
              </a:ext>
            </a:extLst>
          </p:cNvPr>
          <p:cNvSpPr txBox="1"/>
          <p:nvPr/>
        </p:nvSpPr>
        <p:spPr>
          <a:xfrm>
            <a:off x="288790" y="958844"/>
            <a:ext cx="11693660" cy="18913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현재의 재정규모가 적정한 것인지 평가 하려면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정부가 하는 일을 자세히 살펴보아야 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정부가 낭비를 삼가고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꼭 필요한 활동만 효율적으로 하면 작은 정부라면 문제가 없다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한편 정부가 당연히 해야 할 일도 하지 못하는 작은 정부라면 문제가 있다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아래의 표를 보면 우리나라의 국내총생산 대비 공공부문 사회적 지출 비중이 </a:t>
            </a:r>
            <a:r>
              <a:rPr lang="en-US" altLang="ko-KR" sz="1600" spc="-50" dirty="0"/>
              <a:t>OECD </a:t>
            </a:r>
            <a:r>
              <a:rPr lang="ko-KR" altLang="en-US" sz="1600" spc="-50" dirty="0"/>
              <a:t>국가들 중 최하위인 것을 볼 수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선진국들은 국내총생산의 </a:t>
            </a:r>
            <a:r>
              <a:rPr lang="en-US" altLang="ko-KR" sz="1600" spc="-50" dirty="0"/>
              <a:t>20% </a:t>
            </a:r>
            <a:r>
              <a:rPr lang="ko-KR" altLang="en-US" sz="1600" spc="-50" dirty="0"/>
              <a:t>내외를 사회적 지출로 사용하지만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우리나라는 </a:t>
            </a:r>
            <a:r>
              <a:rPr lang="en-US" altLang="ko-KR" sz="1600" spc="-50" dirty="0"/>
              <a:t>10%</a:t>
            </a:r>
            <a:r>
              <a:rPr lang="ko-KR" altLang="en-US" sz="1600" spc="-50" dirty="0"/>
              <a:t>대에 머물고 있다</a:t>
            </a:r>
            <a:r>
              <a:rPr lang="en-US" altLang="ko-KR" sz="1600" spc="-50" dirty="0"/>
              <a:t>.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B333A60E-5062-F52A-B60E-6DB915EAA6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9984225"/>
              </p:ext>
            </p:extLst>
          </p:nvPr>
        </p:nvGraphicFramePr>
        <p:xfrm>
          <a:off x="701293" y="3427852"/>
          <a:ext cx="10413750" cy="2971356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735625">
                  <a:extLst>
                    <a:ext uri="{9D8B030D-6E8A-4147-A177-3AD203B41FA5}">
                      <a16:colId xmlns:a16="http://schemas.microsoft.com/office/drawing/2014/main" val="2218693278"/>
                    </a:ext>
                  </a:extLst>
                </a:gridCol>
                <a:gridCol w="1735625">
                  <a:extLst>
                    <a:ext uri="{9D8B030D-6E8A-4147-A177-3AD203B41FA5}">
                      <a16:colId xmlns:a16="http://schemas.microsoft.com/office/drawing/2014/main" val="3036950207"/>
                    </a:ext>
                  </a:extLst>
                </a:gridCol>
                <a:gridCol w="1735625">
                  <a:extLst>
                    <a:ext uri="{9D8B030D-6E8A-4147-A177-3AD203B41FA5}">
                      <a16:colId xmlns:a16="http://schemas.microsoft.com/office/drawing/2014/main" val="2699398209"/>
                    </a:ext>
                  </a:extLst>
                </a:gridCol>
                <a:gridCol w="1735625">
                  <a:extLst>
                    <a:ext uri="{9D8B030D-6E8A-4147-A177-3AD203B41FA5}">
                      <a16:colId xmlns:a16="http://schemas.microsoft.com/office/drawing/2014/main" val="3382775548"/>
                    </a:ext>
                  </a:extLst>
                </a:gridCol>
                <a:gridCol w="1735625">
                  <a:extLst>
                    <a:ext uri="{9D8B030D-6E8A-4147-A177-3AD203B41FA5}">
                      <a16:colId xmlns:a16="http://schemas.microsoft.com/office/drawing/2014/main" val="4205076024"/>
                    </a:ext>
                  </a:extLst>
                </a:gridCol>
                <a:gridCol w="1735625">
                  <a:extLst>
                    <a:ext uri="{9D8B030D-6E8A-4147-A177-3AD203B41FA5}">
                      <a16:colId xmlns:a16="http://schemas.microsoft.com/office/drawing/2014/main" val="4050302428"/>
                    </a:ext>
                  </a:extLst>
                </a:gridCol>
              </a:tblGrid>
              <a:tr h="15862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연도</a:t>
                      </a: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1990</a:t>
                      </a:r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</a:t>
                      </a: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2000</a:t>
                      </a:r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</a:t>
                      </a: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2010</a:t>
                      </a:r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</a:t>
                      </a: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2015</a:t>
                      </a:r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</a:t>
                      </a: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2018</a:t>
                      </a:r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</a:t>
                      </a: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97834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오스트레일리아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0317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캐나다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044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덴마크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4001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프랑스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014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독일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589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일본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305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한국</a:t>
                      </a:r>
                      <a:endParaRPr lang="en-US" sz="1300" b="1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756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노르웨이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21348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스웨덴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2147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영국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3051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미국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127454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FEBF603-E318-D48E-639D-893C9CC291FE}"/>
              </a:ext>
            </a:extLst>
          </p:cNvPr>
          <p:cNvSpPr txBox="1"/>
          <p:nvPr/>
        </p:nvSpPr>
        <p:spPr>
          <a:xfrm>
            <a:off x="2801470" y="3122020"/>
            <a:ext cx="53366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spc="-50" dirty="0"/>
              <a:t>&lt;OECD </a:t>
            </a:r>
            <a:r>
              <a:rPr lang="ko-KR" altLang="en-US" sz="1400" spc="-50" dirty="0"/>
              <a:t>국가들의 국내총생산 대비 공공부문 사회적 지출의 비율</a:t>
            </a:r>
            <a:r>
              <a:rPr lang="en-US" altLang="ko-KR" sz="1400" spc="-50" dirty="0"/>
              <a:t>&gt;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885300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590F98-1AB4-900F-C3D7-72007327F9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508D5E-778D-8BCA-A514-0192E7917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지출의</a:t>
            </a:r>
            <a:r>
              <a:rPr lang="en-US" altLang="ko-KR" dirty="0"/>
              <a:t> </a:t>
            </a:r>
            <a:r>
              <a:rPr lang="ko-KR" altLang="en-US" dirty="0"/>
              <a:t>구성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82BCB87-B27B-FC9A-83F3-F5996A19A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16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67139C8-8E95-9150-3056-2BF0CF453D31}"/>
              </a:ext>
            </a:extLst>
          </p:cNvPr>
          <p:cNvSpPr txBox="1"/>
          <p:nvPr/>
        </p:nvSpPr>
        <p:spPr>
          <a:xfrm>
            <a:off x="288790" y="958844"/>
            <a:ext cx="11693660" cy="299934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아래 표는 정부 지출의 기능별 배분 추이를 </a:t>
            </a:r>
            <a:r>
              <a:rPr lang="en-US" altLang="ko-KR" sz="1600" spc="-50" dirty="0"/>
              <a:t>1990</a:t>
            </a:r>
            <a:r>
              <a:rPr lang="ko-KR" altLang="en-US" sz="1600" spc="-50" dirty="0"/>
              <a:t>년부터 </a:t>
            </a:r>
            <a:r>
              <a:rPr lang="en-US" altLang="ko-KR" sz="1600" spc="-50" dirty="0"/>
              <a:t>2019</a:t>
            </a:r>
            <a:r>
              <a:rPr lang="ko-KR" altLang="en-US" sz="1600" spc="-50" dirty="0"/>
              <a:t>년까지 보여주고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사회복지 부문의 경우 </a:t>
            </a:r>
            <a:r>
              <a:rPr lang="en-US" altLang="ko-KR" sz="1600" spc="-50" dirty="0"/>
              <a:t>1990</a:t>
            </a:r>
            <a:r>
              <a:rPr lang="ko-KR" altLang="en-US" sz="1600" spc="-50" dirty="0"/>
              <a:t>년 </a:t>
            </a:r>
            <a:r>
              <a:rPr lang="en-US" altLang="ko-KR" sz="1600" spc="-50" dirty="0"/>
              <a:t>8.9%</a:t>
            </a:r>
            <a:r>
              <a:rPr lang="ko-KR" altLang="en-US" sz="1600" spc="-50" dirty="0"/>
              <a:t>에서 </a:t>
            </a:r>
            <a:r>
              <a:rPr lang="en-US" altLang="ko-KR" sz="1600" spc="-50" dirty="0"/>
              <a:t>2019</a:t>
            </a:r>
            <a:r>
              <a:rPr lang="ko-KR" altLang="en-US" sz="1600" spc="-50" dirty="0"/>
              <a:t>년 </a:t>
            </a:r>
            <a:r>
              <a:rPr lang="en-US" altLang="ko-KR" sz="1600" spc="-50" dirty="0"/>
              <a:t>17.1%</a:t>
            </a:r>
            <a:r>
              <a:rPr lang="ko-KR" altLang="en-US" sz="1600" spc="-50" dirty="0"/>
              <a:t>에 이르는 수준으로 크게 높아졌다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정부가 국민의 삶의 질 향상을 위해 지속적으로 노력한 결과라고 볼 수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국방비의 경우 </a:t>
            </a:r>
            <a:r>
              <a:rPr lang="en-US" altLang="ko-KR" sz="1600" spc="-50" dirty="0"/>
              <a:t>1990</a:t>
            </a:r>
            <a:r>
              <a:rPr lang="ko-KR" altLang="en-US" sz="1600" spc="-50" dirty="0"/>
              <a:t>년 </a:t>
            </a:r>
            <a:r>
              <a:rPr lang="en-US" altLang="ko-KR" sz="1600" spc="-50" dirty="0"/>
              <a:t>25%</a:t>
            </a:r>
            <a:r>
              <a:rPr lang="ko-KR" altLang="en-US" sz="1600" spc="-50" dirty="0"/>
              <a:t>에서 </a:t>
            </a:r>
            <a:r>
              <a:rPr lang="en-US" altLang="ko-KR" sz="1600" spc="-50" dirty="0"/>
              <a:t>2019</a:t>
            </a:r>
            <a:r>
              <a:rPr lang="ko-KR" altLang="en-US" sz="1600" spc="-50" dirty="0"/>
              <a:t>년에는 </a:t>
            </a:r>
            <a:r>
              <a:rPr lang="en-US" altLang="ko-KR" sz="1600" spc="-50" dirty="0"/>
              <a:t>14.1%</a:t>
            </a:r>
            <a:r>
              <a:rPr lang="ko-KR" altLang="en-US" sz="1600" spc="-50" dirty="0"/>
              <a:t>의 수준으로 그 비중이 계속 줄어들었다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다른 나라에 비하면 여전히 우리나라의 국방비 지출 비중은 상대적으로 높은 편이다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교육분야의 경우 꾸준히 </a:t>
            </a:r>
            <a:r>
              <a:rPr lang="en-US" altLang="ko-KR" sz="1600" spc="-50" dirty="0"/>
              <a:t>20% </a:t>
            </a:r>
            <a:r>
              <a:rPr lang="ko-KR" altLang="en-US" sz="1600" spc="-50" dirty="0"/>
              <a:t>내외 수준을 유지하고 있어 중요한 비중을 차지하고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경제분야의 경우 </a:t>
            </a:r>
            <a:r>
              <a:rPr lang="en-US" altLang="ko-KR" sz="1600" spc="-50" dirty="0"/>
              <a:t>1990</a:t>
            </a:r>
            <a:r>
              <a:rPr lang="ko-KR" altLang="en-US" sz="1600" spc="-50" dirty="0"/>
              <a:t>년대에는 </a:t>
            </a:r>
            <a:r>
              <a:rPr lang="en-US" altLang="ko-KR" sz="1600" spc="-50" dirty="0"/>
              <a:t>20% </a:t>
            </a:r>
            <a:r>
              <a:rPr lang="ko-KR" altLang="en-US" sz="1600" spc="-50" dirty="0"/>
              <a:t>수준이었으나</a:t>
            </a:r>
            <a:r>
              <a:rPr lang="en-US" altLang="ko-KR" sz="1600" spc="-50" dirty="0"/>
              <a:t>, 2019</a:t>
            </a:r>
            <a:r>
              <a:rPr lang="ko-KR" altLang="en-US" sz="1600" spc="-50" dirty="0"/>
              <a:t>년에는 </a:t>
            </a:r>
            <a:r>
              <a:rPr lang="en-US" altLang="ko-KR" sz="1600" spc="-50" dirty="0"/>
              <a:t>14.5%</a:t>
            </a:r>
            <a:r>
              <a:rPr lang="ko-KR" altLang="en-US" sz="1600" spc="-50" dirty="0"/>
              <a:t>까지 줄어들었다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경제발전 초기에는 정부가 경제에 깊숙이 개입했지만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현재는 개입의 범위를 줄여가고 있다</a:t>
            </a:r>
            <a:r>
              <a:rPr lang="en-US" altLang="ko-KR" sz="1600" spc="-50" dirty="0"/>
              <a:t>.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54C7F84E-379F-A9A9-B6D6-CB8F23EF0D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3982798"/>
              </p:ext>
            </p:extLst>
          </p:nvPr>
        </p:nvGraphicFramePr>
        <p:xfrm>
          <a:off x="701293" y="4317068"/>
          <a:ext cx="10413753" cy="227041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487679">
                  <a:extLst>
                    <a:ext uri="{9D8B030D-6E8A-4147-A177-3AD203B41FA5}">
                      <a16:colId xmlns:a16="http://schemas.microsoft.com/office/drawing/2014/main" val="2218693278"/>
                    </a:ext>
                  </a:extLst>
                </a:gridCol>
                <a:gridCol w="1487679">
                  <a:extLst>
                    <a:ext uri="{9D8B030D-6E8A-4147-A177-3AD203B41FA5}">
                      <a16:colId xmlns:a16="http://schemas.microsoft.com/office/drawing/2014/main" val="3036950207"/>
                    </a:ext>
                  </a:extLst>
                </a:gridCol>
                <a:gridCol w="1487679">
                  <a:extLst>
                    <a:ext uri="{9D8B030D-6E8A-4147-A177-3AD203B41FA5}">
                      <a16:colId xmlns:a16="http://schemas.microsoft.com/office/drawing/2014/main" val="2699398209"/>
                    </a:ext>
                  </a:extLst>
                </a:gridCol>
                <a:gridCol w="1487679">
                  <a:extLst>
                    <a:ext uri="{9D8B030D-6E8A-4147-A177-3AD203B41FA5}">
                      <a16:colId xmlns:a16="http://schemas.microsoft.com/office/drawing/2014/main" val="3382775548"/>
                    </a:ext>
                  </a:extLst>
                </a:gridCol>
                <a:gridCol w="1487679">
                  <a:extLst>
                    <a:ext uri="{9D8B030D-6E8A-4147-A177-3AD203B41FA5}">
                      <a16:colId xmlns:a16="http://schemas.microsoft.com/office/drawing/2014/main" val="1783205468"/>
                    </a:ext>
                  </a:extLst>
                </a:gridCol>
                <a:gridCol w="1487679">
                  <a:extLst>
                    <a:ext uri="{9D8B030D-6E8A-4147-A177-3AD203B41FA5}">
                      <a16:colId xmlns:a16="http://schemas.microsoft.com/office/drawing/2014/main" val="4205076024"/>
                    </a:ext>
                  </a:extLst>
                </a:gridCol>
                <a:gridCol w="1487679">
                  <a:extLst>
                    <a:ext uri="{9D8B030D-6E8A-4147-A177-3AD203B41FA5}">
                      <a16:colId xmlns:a16="http://schemas.microsoft.com/office/drawing/2014/main" val="40503024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연도</a:t>
                      </a:r>
                      <a:endParaRPr lang="en-US" altLang="ko-KR" sz="105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사회복지</a:t>
                      </a:r>
                      <a:endParaRPr lang="en-US" altLang="ko-KR" sz="105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국방</a:t>
                      </a:r>
                      <a:endParaRPr lang="en-US" altLang="ko-KR" sz="105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교육</a:t>
                      </a:r>
                      <a:endParaRPr lang="en-US" altLang="ko-KR" sz="105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경제</a:t>
                      </a:r>
                      <a:endParaRPr lang="en-US" altLang="ko-KR" sz="105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기타</a:t>
                      </a:r>
                      <a:endParaRPr lang="en-US" altLang="ko-KR" sz="105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합계</a:t>
                      </a:r>
                      <a:endParaRPr lang="en-US" altLang="ko-KR" sz="105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97834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1990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0317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1995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044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2000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27.3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4001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2005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014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</a:t>
                      </a:r>
                      <a:endParaRPr lang="en-US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589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</a:t>
                      </a:r>
                      <a:endParaRPr lang="en-US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305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2016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</a:t>
                      </a:r>
                      <a:endParaRPr lang="en-US" sz="1050" b="1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756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2017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</a:t>
                      </a:r>
                      <a:endParaRPr lang="en-US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21348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2018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</a:t>
                      </a:r>
                      <a:endParaRPr lang="en-US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2147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2019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100.0</a:t>
                      </a:r>
                      <a:endParaRPr lang="en-US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127454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255B126-01FB-50EE-F291-9D2B7A1CBFCA}"/>
              </a:ext>
            </a:extLst>
          </p:cNvPr>
          <p:cNvSpPr txBox="1"/>
          <p:nvPr/>
        </p:nvSpPr>
        <p:spPr>
          <a:xfrm>
            <a:off x="2801470" y="4011236"/>
            <a:ext cx="53366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spc="-50" dirty="0"/>
              <a:t>&lt;</a:t>
            </a:r>
            <a:r>
              <a:rPr lang="ko-KR" altLang="en-US" sz="1400" spc="-50" dirty="0"/>
              <a:t>일반회계의 기능별 세출비중</a:t>
            </a:r>
            <a:r>
              <a:rPr lang="en-US" altLang="ko-KR" sz="1400" spc="-50" dirty="0"/>
              <a:t>&gt;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8410308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209412-C19A-4290-3307-F76585F278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로고, 원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488FA50-5A64-CB2C-A9CC-AC1B6182F7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070" y="1673061"/>
            <a:ext cx="4167861" cy="41678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FBBE6E-76A7-CC95-FDC2-5AFB7A5D4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17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8298C76-ECF9-2277-6763-6ECCF0FAA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765550"/>
            <a:ext cx="11150600" cy="652818"/>
          </a:xfrm>
          <a:effectLst>
            <a:reflection blurRad="50800" stA="45000" endPos="44000" dir="5400000" sy="-100000" algn="bl" rotWithShape="0"/>
          </a:effectLst>
        </p:spPr>
        <p:txBody>
          <a:bodyPr anchor="b"/>
          <a:lstStyle/>
          <a:p>
            <a:r>
              <a:rPr lang="en-US" altLang="ko-KR" sz="4000" b="1" i="0" spc="150" dirty="0"/>
              <a:t>Section 3. </a:t>
            </a:r>
            <a:r>
              <a:rPr lang="ko-KR" altLang="en-US" sz="4000" b="1" i="0" spc="150" dirty="0"/>
              <a:t>조세제도</a:t>
            </a:r>
            <a:endParaRPr lang="ko-KR" altLang="en-US" sz="3600" i="0" spc="150" dirty="0"/>
          </a:p>
        </p:txBody>
      </p:sp>
    </p:spTree>
    <p:extLst>
      <p:ext uri="{BB962C8B-B14F-4D97-AF65-F5344CB8AC3E}">
        <p14:creationId xmlns:p14="http://schemas.microsoft.com/office/powerpoint/2010/main" val="3680565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86259-671B-F062-8351-75E300F38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BB8EBF-4393-A8DD-8CF1-E9B724A25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조세부담률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5E98386-B654-43BA-2A03-B2E4BAFB4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18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58D68F-139D-CBA8-A14E-41372BE66B81}"/>
              </a:ext>
            </a:extLst>
          </p:cNvPr>
          <p:cNvSpPr txBox="1"/>
          <p:nvPr/>
        </p:nvSpPr>
        <p:spPr>
          <a:xfrm>
            <a:off x="288790" y="958844"/>
            <a:ext cx="11693660" cy="15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앞서 슬라이드 </a:t>
            </a:r>
            <a:r>
              <a:rPr lang="en-US" altLang="ko-KR" sz="1600" spc="-50" dirty="0"/>
              <a:t>6</a:t>
            </a:r>
            <a:r>
              <a:rPr lang="ko-KR" altLang="en-US" sz="1600" spc="-50" dirty="0"/>
              <a:t>에서 보았듯이 우리나라의 재정규모는 경제성장 속도보다 더 빠른 속도로 팽창해왔다</a:t>
            </a:r>
            <a:r>
              <a:rPr lang="en-US" altLang="ko-KR" sz="1600" spc="-50" dirty="0"/>
              <a:t>. (</a:t>
            </a:r>
            <a:r>
              <a:rPr lang="ko-KR" altLang="en-US" sz="1600" spc="-50" dirty="0"/>
              <a:t>아래 왼쪽 표</a:t>
            </a:r>
            <a:r>
              <a:rPr lang="en-US" altLang="ko-KR" sz="1600" spc="-50" dirty="0"/>
              <a:t>)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아래 표에서 </a:t>
            </a:r>
            <a:r>
              <a:rPr lang="ko-KR" altLang="en-US" sz="1600" spc="-50" dirty="0" err="1"/>
              <a:t>조세부담률</a:t>
            </a:r>
            <a:r>
              <a:rPr lang="ko-KR" altLang="en-US" sz="1600" spc="-50" dirty="0"/>
              <a:t> 추이를 보면 </a:t>
            </a:r>
            <a:r>
              <a:rPr lang="en-US" altLang="ko-KR" sz="1600" spc="-50" dirty="0"/>
              <a:t>1990</a:t>
            </a:r>
            <a:r>
              <a:rPr lang="ko-KR" altLang="en-US" sz="1600" spc="-50" dirty="0"/>
              <a:t>년 </a:t>
            </a:r>
            <a:r>
              <a:rPr lang="en-US" altLang="ko-KR" sz="1600" spc="-50" dirty="0"/>
              <a:t>16.6% </a:t>
            </a:r>
            <a:r>
              <a:rPr lang="ko-KR" altLang="en-US" sz="1600" spc="-50" dirty="0"/>
              <a:t>수준이었던 것이 꾸준히 상승하여 </a:t>
            </a:r>
            <a:r>
              <a:rPr lang="en-US" altLang="ko-KR" sz="1600" spc="-50" dirty="0"/>
              <a:t>2019</a:t>
            </a:r>
            <a:r>
              <a:rPr lang="ko-KR" altLang="en-US" sz="1600" spc="-50" dirty="0"/>
              <a:t>년에는 </a:t>
            </a:r>
            <a:r>
              <a:rPr lang="en-US" altLang="ko-KR" sz="1600" spc="-50" dirty="0"/>
              <a:t>19.8%</a:t>
            </a:r>
            <a:r>
              <a:rPr lang="ko-KR" altLang="en-US" sz="1600" spc="-50" dirty="0"/>
              <a:t>까지 높아졌다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외국과 비교해보면 우리나라의 </a:t>
            </a:r>
            <a:r>
              <a:rPr lang="ko-KR" altLang="en-US" sz="1600" spc="-50" dirty="0" err="1"/>
              <a:t>조세부담률은</a:t>
            </a:r>
            <a:r>
              <a:rPr lang="ko-KR" altLang="en-US" sz="1600" spc="-50" dirty="0"/>
              <a:t> 상대적으로 낮은 수준이다</a:t>
            </a:r>
            <a:r>
              <a:rPr lang="en-US" altLang="ko-KR" sz="1600" spc="-50" dirty="0"/>
              <a:t>. (</a:t>
            </a:r>
            <a:r>
              <a:rPr lang="ko-KR" altLang="en-US" sz="1600" spc="-50" dirty="0"/>
              <a:t>아래 오른쪽 표</a:t>
            </a:r>
            <a:r>
              <a:rPr lang="en-US" altLang="ko-KR" sz="1600" spc="-50" dirty="0"/>
              <a:t>)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선진국들의 </a:t>
            </a:r>
            <a:r>
              <a:rPr lang="ko-KR" altLang="en-US" sz="1600" spc="-50" dirty="0" err="1"/>
              <a:t>조세부담률이</a:t>
            </a:r>
            <a:r>
              <a:rPr lang="ko-KR" altLang="en-US" sz="1600" spc="-50" dirty="0"/>
              <a:t> 높은 것은 정부가 사회복지 측면에서 적극적인 활동을 벌이고 있기 때문이다</a:t>
            </a:r>
            <a:r>
              <a:rPr lang="en-US" altLang="ko-KR" sz="1600" spc="-50" dirty="0"/>
              <a:t>.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880D263-E644-2D6C-2D79-6935DD9AD6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860779"/>
              </p:ext>
            </p:extLst>
          </p:nvPr>
        </p:nvGraphicFramePr>
        <p:xfrm>
          <a:off x="396137" y="3157765"/>
          <a:ext cx="8366862" cy="3307219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394477">
                  <a:extLst>
                    <a:ext uri="{9D8B030D-6E8A-4147-A177-3AD203B41FA5}">
                      <a16:colId xmlns:a16="http://schemas.microsoft.com/office/drawing/2014/main" val="2218693278"/>
                    </a:ext>
                  </a:extLst>
                </a:gridCol>
                <a:gridCol w="1394477">
                  <a:extLst>
                    <a:ext uri="{9D8B030D-6E8A-4147-A177-3AD203B41FA5}">
                      <a16:colId xmlns:a16="http://schemas.microsoft.com/office/drawing/2014/main" val="3036950207"/>
                    </a:ext>
                  </a:extLst>
                </a:gridCol>
                <a:gridCol w="1394477">
                  <a:extLst>
                    <a:ext uri="{9D8B030D-6E8A-4147-A177-3AD203B41FA5}">
                      <a16:colId xmlns:a16="http://schemas.microsoft.com/office/drawing/2014/main" val="3365092879"/>
                    </a:ext>
                  </a:extLst>
                </a:gridCol>
                <a:gridCol w="1394477">
                  <a:extLst>
                    <a:ext uri="{9D8B030D-6E8A-4147-A177-3AD203B41FA5}">
                      <a16:colId xmlns:a16="http://schemas.microsoft.com/office/drawing/2014/main" val="4206849505"/>
                    </a:ext>
                  </a:extLst>
                </a:gridCol>
                <a:gridCol w="1394477">
                  <a:extLst>
                    <a:ext uri="{9D8B030D-6E8A-4147-A177-3AD203B41FA5}">
                      <a16:colId xmlns:a16="http://schemas.microsoft.com/office/drawing/2014/main" val="605825270"/>
                    </a:ext>
                  </a:extLst>
                </a:gridCol>
                <a:gridCol w="1394477">
                  <a:extLst>
                    <a:ext uri="{9D8B030D-6E8A-4147-A177-3AD203B41FA5}">
                      <a16:colId xmlns:a16="http://schemas.microsoft.com/office/drawing/2014/main" val="4050302428"/>
                    </a:ext>
                  </a:extLst>
                </a:gridCol>
              </a:tblGrid>
              <a:tr h="360135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연도</a:t>
                      </a: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국내총생산</a:t>
                      </a: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명목 </a:t>
                      </a:r>
                      <a:r>
                        <a:rPr lang="en-US" altLang="ko-KR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GDP)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국민조세부담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en-US" altLang="ko-KR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조세부담률</a:t>
                      </a:r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ko-KR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(%)</a:t>
                      </a:r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9783466"/>
                  </a:ext>
                </a:extLst>
              </a:tr>
              <a:tr h="470954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국세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지방세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합계</a:t>
                      </a:r>
                      <a:endParaRPr lang="en-US" altLang="ko-KR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2922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1990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200.6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33.20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0317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1995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437.0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56.8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72.10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044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2000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651.6</a:t>
                      </a:r>
                      <a:endParaRPr lang="en-US" sz="1300" b="0" kern="0" spc="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92.9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113.50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4001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2005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957.4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127.5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163.50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014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1,322.6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177.7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49.2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226.90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589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1,658.0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217.9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288.90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305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2016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1,740.8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242.6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75.5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318.10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756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2017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1,835.7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265.4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345.80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21348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2018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1,898.2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293.6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84.3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377.90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2147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2019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1,919.0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293.5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85.5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379.04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1274545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B3480EA-11E9-68E9-83E5-0606E65C5675}"/>
              </a:ext>
            </a:extLst>
          </p:cNvPr>
          <p:cNvSpPr txBox="1"/>
          <p:nvPr/>
        </p:nvSpPr>
        <p:spPr>
          <a:xfrm>
            <a:off x="2948509" y="2835586"/>
            <a:ext cx="26543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spc="-50" dirty="0"/>
              <a:t>&lt;</a:t>
            </a:r>
            <a:r>
              <a:rPr lang="ko-KR" altLang="en-US" sz="1400" spc="-50" dirty="0" err="1"/>
              <a:t>조세부담률의</a:t>
            </a:r>
            <a:r>
              <a:rPr lang="ko-KR" altLang="en-US" sz="1400" spc="-50" dirty="0"/>
              <a:t> 변화 추이</a:t>
            </a:r>
            <a:r>
              <a:rPr lang="en-US" altLang="ko-KR" sz="1400" spc="-50" dirty="0"/>
              <a:t>&gt;</a:t>
            </a:r>
            <a:endParaRPr lang="ko-KR" altLang="en-US" sz="1400" dirty="0"/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2CDBD6CB-3D32-8E54-4162-057E2F9AD9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715283"/>
              </p:ext>
            </p:extLst>
          </p:nvPr>
        </p:nvGraphicFramePr>
        <p:xfrm>
          <a:off x="8932334" y="3157765"/>
          <a:ext cx="2975358" cy="330722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487679">
                  <a:extLst>
                    <a:ext uri="{9D8B030D-6E8A-4147-A177-3AD203B41FA5}">
                      <a16:colId xmlns:a16="http://schemas.microsoft.com/office/drawing/2014/main" val="2325053829"/>
                    </a:ext>
                  </a:extLst>
                </a:gridCol>
                <a:gridCol w="1487679">
                  <a:extLst>
                    <a:ext uri="{9D8B030D-6E8A-4147-A177-3AD203B41FA5}">
                      <a16:colId xmlns:a16="http://schemas.microsoft.com/office/drawing/2014/main" val="1849595612"/>
                    </a:ext>
                  </a:extLst>
                </a:gridCol>
              </a:tblGrid>
              <a:tr h="3674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국가</a:t>
                      </a:r>
                      <a:endParaRPr lang="en-US" altLang="ko-KR" sz="105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50" b="1" kern="0" spc="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조세부담률</a:t>
                      </a:r>
                      <a:endParaRPr lang="en-US" altLang="ko-KR" sz="105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3654906"/>
                  </a:ext>
                </a:extLst>
              </a:tr>
              <a:tr h="3674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한국</a:t>
                      </a:r>
                      <a:endParaRPr lang="en-US" sz="1050" b="1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50" b="1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839663"/>
                  </a:ext>
                </a:extLst>
              </a:tr>
              <a:tr h="3674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일본</a:t>
                      </a:r>
                      <a:endParaRPr lang="en-US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5486497"/>
                  </a:ext>
                </a:extLst>
              </a:tr>
              <a:tr h="3674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미국</a:t>
                      </a:r>
                      <a:endParaRPr lang="en-US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4423549"/>
                  </a:ext>
                </a:extLst>
              </a:tr>
              <a:tr h="3674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영국</a:t>
                      </a:r>
                      <a:endParaRPr lang="en-US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9046706"/>
                  </a:ext>
                </a:extLst>
              </a:tr>
              <a:tr h="3674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프랑스</a:t>
                      </a:r>
                      <a:endParaRPr lang="en-US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98820"/>
                  </a:ext>
                </a:extLst>
              </a:tr>
              <a:tr h="3674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독일</a:t>
                      </a:r>
                      <a:endParaRPr lang="en-US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23.8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2336293"/>
                  </a:ext>
                </a:extLst>
              </a:tr>
              <a:tr h="36746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덴마크</a:t>
                      </a:r>
                      <a:endParaRPr lang="en-US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704078"/>
                  </a:ext>
                </a:extLst>
              </a:tr>
              <a:tr h="36746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OECD </a:t>
                      </a:r>
                      <a:r>
                        <a:rPr lang="ko-KR" alt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평균</a:t>
                      </a:r>
                      <a:endParaRPr lang="en-US" altLang="ko-KR" sz="1050" b="0" kern="0" spc="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2998991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85F8CDE6-9CBB-6D08-0B29-C34011522AD7}"/>
              </a:ext>
            </a:extLst>
          </p:cNvPr>
          <p:cNvSpPr txBox="1"/>
          <p:nvPr/>
        </p:nvSpPr>
        <p:spPr>
          <a:xfrm>
            <a:off x="9092863" y="2835586"/>
            <a:ext cx="26543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spc="-50" dirty="0"/>
              <a:t>&lt;</a:t>
            </a:r>
            <a:r>
              <a:rPr lang="ko-KR" altLang="en-US" sz="1400" spc="-50" dirty="0" err="1"/>
              <a:t>조세부담률의</a:t>
            </a:r>
            <a:r>
              <a:rPr lang="ko-KR" altLang="en-US" sz="1400" spc="-50" dirty="0"/>
              <a:t> 국제비교</a:t>
            </a:r>
            <a:r>
              <a:rPr lang="en-US" altLang="ko-KR" sz="1400" spc="-50" dirty="0"/>
              <a:t>&gt;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28670563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761B86-662E-5586-CCE7-4623081741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B12154-34D1-9A9C-04FE-D23C7D471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소득과세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D243109-A14D-3C51-5731-77D81EB9F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19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CE9470-75AB-024D-4B37-29607FCC6B5F}"/>
              </a:ext>
            </a:extLst>
          </p:cNvPr>
          <p:cNvSpPr txBox="1"/>
          <p:nvPr/>
        </p:nvSpPr>
        <p:spPr>
          <a:xfrm>
            <a:off x="288790" y="958844"/>
            <a:ext cx="11693660" cy="336867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앞서 슬라이드 </a:t>
            </a:r>
            <a:r>
              <a:rPr lang="en-US" altLang="ko-KR" sz="1600" spc="-50" dirty="0"/>
              <a:t>8</a:t>
            </a:r>
            <a:r>
              <a:rPr lang="ko-KR" altLang="en-US" sz="1600" spc="-50" dirty="0"/>
              <a:t>에서 보았듯이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우리나라 국세는 과세대상이 무엇인가에 따라 소득과세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소비과세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재산과세로 분류한다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소득세와 법인세로 구성된 소득과세가 전체 국세수입의 </a:t>
            </a:r>
            <a:r>
              <a:rPr lang="en-US" altLang="ko-KR" sz="1600" spc="-50" dirty="0"/>
              <a:t>53.1%</a:t>
            </a:r>
            <a:r>
              <a:rPr lang="ko-KR" altLang="en-US" sz="1600" spc="-50" dirty="0"/>
              <a:t>를 차지하고 있다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소득세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법인세 모두 경제주체에게 직접적으로 세금을 부과하는 직접세의 성격을 갖는다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직접세는 납세자의 조세부담 능력에 따라 세금의 크기를 결정하는 것이므로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이를 통해 </a:t>
            </a:r>
            <a:r>
              <a:rPr lang="ko-KR" altLang="en-US" sz="1600" spc="-50" dirty="0" err="1"/>
              <a:t>어느정도의</a:t>
            </a:r>
            <a:r>
              <a:rPr lang="ko-KR" altLang="en-US" sz="1600" spc="-50" dirty="0"/>
              <a:t> 소득 재분배 효과를 얻을 수 있다</a:t>
            </a:r>
            <a:r>
              <a:rPr lang="en-US" altLang="ko-KR" sz="1600" spc="-50" dirty="0"/>
              <a:t>.</a:t>
            </a:r>
            <a:r>
              <a:rPr lang="ko-KR" altLang="en-US" sz="1600" spc="-50" dirty="0"/>
              <a:t> </a:t>
            </a:r>
            <a:endParaRPr lang="en-US" altLang="ko-KR" sz="1600" spc="-50" dirty="0"/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반면 소비과세 중심의 간접세는 상품이나 경제활동을 대상으로 부과하므로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누가 그 세금을 부담하게 될지 알 수 없다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따라서 간접세의 경우 납세자의 조세부담 능력에 맞춰 세금의 크기를 결정하기 어렵다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이러한 측면에서 직접세의 비중이 클 수록 </a:t>
            </a:r>
            <a:r>
              <a:rPr lang="ko-KR" altLang="en-US" sz="1600" spc="-50" dirty="0" err="1"/>
              <a:t>공평성</a:t>
            </a:r>
            <a:r>
              <a:rPr lang="ko-KR" altLang="en-US" sz="1600" spc="-50" dirty="0"/>
              <a:t> 측면에서 바람직하다고 여기는 경향이 있지만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직접세와 간접세 간의 비중만을 두고 모든 것을 판단할 수 없다</a:t>
            </a:r>
            <a:r>
              <a:rPr lang="en-US" altLang="ko-KR" sz="1600" spc="-50" dirty="0"/>
              <a:t>.</a:t>
            </a:r>
          </a:p>
        </p:txBody>
      </p:sp>
      <p:pic>
        <p:nvPicPr>
          <p:cNvPr id="6" name="그림 5" descr="텍스트, 원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F3621AE-0A91-A814-745A-B6755106B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6622" y="4635500"/>
            <a:ext cx="1885374" cy="18457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2C74370-63C0-454B-6B74-3D86AA1A5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099" y="4546765"/>
            <a:ext cx="2035813" cy="206513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593426A-B47D-7F3E-2CE4-B4353507D63D}"/>
              </a:ext>
            </a:extLst>
          </p:cNvPr>
          <p:cNvSpPr txBox="1"/>
          <p:nvPr/>
        </p:nvSpPr>
        <p:spPr>
          <a:xfrm>
            <a:off x="2230967" y="4387646"/>
            <a:ext cx="332498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050" spc="-50" dirty="0"/>
              <a:t>&lt;</a:t>
            </a:r>
            <a:r>
              <a:rPr lang="ko-KR" altLang="en-US" sz="1050" spc="-50" dirty="0"/>
              <a:t>중앙정부의 조세수입 내역 </a:t>
            </a:r>
            <a:r>
              <a:rPr lang="en-US" altLang="ko-KR" sz="1050" spc="-50" dirty="0"/>
              <a:t>(2019</a:t>
            </a:r>
            <a:r>
              <a:rPr lang="ko-KR" altLang="en-US" sz="1050" spc="-50" dirty="0"/>
              <a:t>년도</a:t>
            </a:r>
            <a:r>
              <a:rPr lang="en-US" altLang="ko-KR" sz="1050" spc="-50" dirty="0"/>
              <a:t>)&gt;</a:t>
            </a:r>
            <a:endParaRPr lang="ko-KR" altLang="en-US" sz="10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4F0993-12F7-6AE6-2169-C13653F22D72}"/>
              </a:ext>
            </a:extLst>
          </p:cNvPr>
          <p:cNvSpPr txBox="1"/>
          <p:nvPr/>
        </p:nvSpPr>
        <p:spPr>
          <a:xfrm>
            <a:off x="5617633" y="4235839"/>
            <a:ext cx="332498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050" spc="-50" dirty="0"/>
              <a:t>&lt;</a:t>
            </a:r>
            <a:r>
              <a:rPr lang="ko-KR" altLang="en-US" sz="1050" spc="-50" dirty="0"/>
              <a:t>현행 국세체계 </a:t>
            </a:r>
            <a:r>
              <a:rPr lang="en-US" altLang="ko-KR" sz="1050" spc="-50" dirty="0"/>
              <a:t>(2020</a:t>
            </a:r>
            <a:r>
              <a:rPr lang="ko-KR" altLang="en-US" sz="1050" spc="-50" dirty="0"/>
              <a:t>년도</a:t>
            </a:r>
            <a:r>
              <a:rPr lang="en-US" altLang="ko-KR" sz="1050" spc="-50" dirty="0"/>
              <a:t>)&gt;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224049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D0659-CAFD-F53E-5E96-AE42A73FE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로고, 원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5C3F3A0-36ED-43FB-2D13-6CAA30B083C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070" y="1673061"/>
            <a:ext cx="4167861" cy="41678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D19C74-D6C9-BA18-D11B-15A0CD9AF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B58D8A77-45B6-C35A-AFD8-829E4435C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478940"/>
            <a:ext cx="11007224" cy="1939428"/>
          </a:xfrm>
          <a:effectLst>
            <a:reflection blurRad="50800" stA="45000" endPos="44000" dir="5400000" sy="-100000" algn="bl" rotWithShape="0"/>
          </a:effectLst>
        </p:spPr>
        <p:txBody>
          <a:bodyPr anchor="b"/>
          <a:lstStyle/>
          <a:p>
            <a:r>
              <a:rPr lang="en-US" altLang="ko-KR" sz="4000" b="1" i="0" spc="150" dirty="0"/>
              <a:t>Chapter 2</a:t>
            </a:r>
            <a:br>
              <a:rPr lang="en-US" altLang="ko-KR" sz="4000" b="1" i="0" spc="150" dirty="0"/>
            </a:br>
            <a:br>
              <a:rPr lang="en-US" altLang="ko-KR" sz="4000" b="1" i="0" spc="150" dirty="0"/>
            </a:br>
            <a:r>
              <a:rPr lang="ko-KR" altLang="en-US" sz="4000" b="1" i="0" spc="150" dirty="0"/>
              <a:t>우리나라의 재정</a:t>
            </a:r>
            <a:endParaRPr lang="ko-KR" altLang="en-US" sz="3600" i="0" spc="150" dirty="0"/>
          </a:p>
        </p:txBody>
      </p:sp>
    </p:spTree>
    <p:extLst>
      <p:ext uri="{BB962C8B-B14F-4D97-AF65-F5344CB8AC3E}">
        <p14:creationId xmlns:p14="http://schemas.microsoft.com/office/powerpoint/2010/main" val="26551236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2D1B66-8063-CE95-696C-4A21AC30F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소득과세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42DF105-A148-7096-4ADF-D126DF7C2C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20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1D0E20-B15F-780F-0CE9-F5F80446BD4A}"/>
              </a:ext>
            </a:extLst>
          </p:cNvPr>
          <p:cNvSpPr txBox="1"/>
          <p:nvPr/>
        </p:nvSpPr>
        <p:spPr>
          <a:xfrm>
            <a:off x="288790" y="958844"/>
            <a:ext cx="11693660" cy="55846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실제로 조세부담이 공평하게 분배되고 있는지는 어떤 종류의 조세가 어떤 방식으로 부과되고 있는지 직접 관찰하는 방법을 통해서만 알아볼 수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납세자의 경제적 능력을 감안해 과세한다는 점에서 소득세가 가장 바람직하다고 볼 수 있는데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실제로 소득세가 어떻게 운영되고 있는지에 따라 부담이 분배되는 양상이 크게 달라질 수 있다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예컨대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중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하위 소득계층의 주요 수입원인 근로소득에 대한 과세를 강화한다면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외형상의 수치가 시사하는 바와는 정반대의 실질적 결과가 나타날 수 있다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우리나라에서 공평한 조세부담의 분배가 이루어지지 못하고 있는 것은 다음과 같은 측면에서 문제점을 갖고 있기 때문이다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매우 큰 규모의 탈세가 행해지고 있는 지하경제가 만연하고 있기 때문이다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근로소득은 빠짐없이 과세대상에 포함이 되지만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사업소득의 경우 과세대상에서 빠져 나가는 부분이 크다</a:t>
            </a:r>
            <a:r>
              <a:rPr lang="en-US" altLang="ko-KR" sz="1600" spc="-50" dirty="0"/>
              <a:t>. (</a:t>
            </a:r>
            <a:r>
              <a:rPr lang="ko-KR" altLang="en-US" sz="1600" spc="-50" dirty="0"/>
              <a:t>의사나 변호사 같은 전문직 종사자들의 납세액은 실제 소득에 비해 굉장히 적다는 사실은 널리 알려져 있다</a:t>
            </a:r>
            <a:r>
              <a:rPr lang="en-US" altLang="ko-KR" sz="1600" spc="-50" dirty="0"/>
              <a:t>.)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상속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증여세를 제대로 부과하지 못하면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아무런 세금 부담 없이 다음 세대로 부를 </a:t>
            </a:r>
            <a:r>
              <a:rPr lang="ko-KR" altLang="en-US" sz="1600" spc="-50" dirty="0" err="1"/>
              <a:t>세습시킬</a:t>
            </a:r>
            <a:r>
              <a:rPr lang="ko-KR" altLang="en-US" sz="1600" spc="-50" dirty="0"/>
              <a:t> 수 있기 때문이다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우리나라의 경우 상속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증여세는 납세자들이 내려는 의도가 있을 때만 거둘 수 있다는 느낌을 받는다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위에서 언급한 소득세와 상속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증여세의 문제점을 개선하면 직접세의 비중은 자연히 커질 것이고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공평한 조세체계를 달성할 수 있을 것이다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1600" spc="-50" dirty="0"/>
          </a:p>
        </p:txBody>
      </p:sp>
    </p:spTree>
    <p:extLst>
      <p:ext uri="{BB962C8B-B14F-4D97-AF65-F5344CB8AC3E}">
        <p14:creationId xmlns:p14="http://schemas.microsoft.com/office/powerpoint/2010/main" val="31729453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0C352-A9D3-46F3-351F-2399FCA658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1161A15-39D2-2449-6F3D-C6DB22009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소비과세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1FD821A-7952-090A-A5B7-A79F9B1C8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21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EA7051-15F0-FDF4-28A1-334455FBFB01}"/>
              </a:ext>
            </a:extLst>
          </p:cNvPr>
          <p:cNvSpPr txBox="1"/>
          <p:nvPr/>
        </p:nvSpPr>
        <p:spPr>
          <a:xfrm>
            <a:off x="288790" y="958844"/>
            <a:ext cx="11693660" cy="4476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소비과세에는 부가가치세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개별소비세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교통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에너지</a:t>
            </a:r>
            <a:r>
              <a:rPr lang="en-US" altLang="ko-KR" sz="1600" spc="-50" dirty="0"/>
              <a:t>·</a:t>
            </a:r>
            <a:r>
              <a:rPr lang="ko-KR" altLang="en-US" sz="1600" spc="-50" dirty="0" err="1"/>
              <a:t>환경세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주세 등이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이러한 세금은 보통 재화나 서비스를 판매하는 사람이 세금을 납부하도록 되어 있지만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실제 조세부담은 소비자들이 진다는 의미에서 간접세로 분류된다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앞서 슬라이드 </a:t>
            </a:r>
            <a:r>
              <a:rPr lang="en-US" altLang="ko-KR" sz="1600" spc="-50" dirty="0"/>
              <a:t>19</a:t>
            </a:r>
            <a:r>
              <a:rPr lang="ko-KR" altLang="en-US" sz="1600" spc="-50" dirty="0"/>
              <a:t>를 보면</a:t>
            </a:r>
            <a:r>
              <a:rPr lang="en-US" altLang="ko-KR" sz="1600" spc="-50" dirty="0"/>
              <a:t>, 2019</a:t>
            </a:r>
            <a:r>
              <a:rPr lang="ko-KR" altLang="en-US" sz="1600" spc="-50" dirty="0"/>
              <a:t>년 중앙정부의 조세수입 중 소비과세로부터의 수입이 </a:t>
            </a:r>
            <a:r>
              <a:rPr lang="en-US" altLang="ko-KR" sz="1600" spc="-50" dirty="0"/>
              <a:t>36.3%</a:t>
            </a:r>
            <a:r>
              <a:rPr lang="ko-KR" altLang="en-US" sz="1600" spc="-50" dirty="0"/>
              <a:t>의 비중을 차지 했고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이 중에서도 부가가치세가 </a:t>
            </a:r>
            <a:r>
              <a:rPr lang="en-US" altLang="ko-KR" sz="1600" spc="-50" dirty="0"/>
              <a:t>66.5%</a:t>
            </a:r>
            <a:r>
              <a:rPr lang="ko-KR" altLang="en-US" sz="1600" spc="-50" dirty="0"/>
              <a:t>로 가장 큰 비중을 차지하고 있었다</a:t>
            </a:r>
            <a:r>
              <a:rPr lang="en-US" altLang="ko-KR" sz="1600" spc="-50" dirty="0"/>
              <a:t>. 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부가가치세 수입은 전체 조세수입 중 </a:t>
            </a:r>
            <a:r>
              <a:rPr lang="en-US" altLang="ko-KR" sz="1600" spc="-50" dirty="0"/>
              <a:t>24.1%</a:t>
            </a:r>
            <a:r>
              <a:rPr lang="ko-KR" altLang="en-US" sz="1600" spc="-50" dirty="0"/>
              <a:t>를 차지하여 법인세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소득세에 이어 세번째로 높은 비중을 차지한다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부가가치세는 </a:t>
            </a:r>
            <a:r>
              <a:rPr lang="en-US" altLang="ko-KR" sz="1600" spc="-50" dirty="0"/>
              <a:t>10%</a:t>
            </a:r>
            <a:r>
              <a:rPr lang="ko-KR" altLang="en-US" sz="1600" spc="-50" dirty="0"/>
              <a:t>의 단일세율을 적용하고 있고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거의 모든 상품을 부과대상으로 하므로 단 </a:t>
            </a:r>
            <a:r>
              <a:rPr lang="en-US" altLang="ko-KR" sz="1600" spc="-50" dirty="0"/>
              <a:t>1%</a:t>
            </a:r>
            <a:r>
              <a:rPr lang="ko-KR" altLang="en-US" sz="1600" spc="-50" dirty="0"/>
              <a:t>포인트만 올려도 조세수입이 큰 폭으로 늘어난다</a:t>
            </a:r>
            <a:r>
              <a:rPr lang="en-US" altLang="ko-KR" sz="1600" spc="-50" dirty="0"/>
              <a:t>. 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부가가치세는 </a:t>
            </a:r>
            <a:r>
              <a:rPr lang="ko-KR" altLang="en-US" sz="1600" spc="-50" dirty="0" err="1"/>
              <a:t>단일세율이므로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소득수준이 높을수록 소득에서 부가가치세가 차지하는 비중이 낮아지는 경향이 있다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개별소비세는 이와 같은 부가가치세의 역진성을 상쇄시키는 역할을 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개별소비세는 귀금속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고급 운동기구 등 사치재의 성격을 갖는 상품에 선별적으로 부과하는 경우가 많다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이러한 상품은 주로 중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고소득계층이 많이 소비하기 때문에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어느 정도의 누진성을 갖게 된다</a:t>
            </a:r>
            <a:r>
              <a:rPr lang="en-US" altLang="ko-KR" sz="1600" spc="-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97333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03BDD3-DFE5-E83E-E7C1-0B30CCF13F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6AAEA2-B924-3EE0-C3AA-663D5B446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소비과세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1212A78-6CBF-EC1C-54F3-FD13F0307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22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0B9FEB-257C-0B0F-82D5-ED31EFFEEDCB}"/>
              </a:ext>
            </a:extLst>
          </p:cNvPr>
          <p:cNvSpPr txBox="1"/>
          <p:nvPr/>
        </p:nvSpPr>
        <p:spPr>
          <a:xfrm>
            <a:off x="288790" y="958844"/>
            <a:ext cx="11693660" cy="44766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하지만 개별소비세에 대해서는 다음과 같은 문제점이 나타난다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제한된 품목에만 선별적으로 적용하기 때문에 소비자 선택에 교란을 일으킨다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예컨대 어떤 상품에 개별소비세가 부과될 예정이라는 것이 알려지면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해당 상품의 수요가 급등하게 된다</a:t>
            </a:r>
            <a:r>
              <a:rPr lang="en-US" altLang="ko-KR" sz="1600" spc="-50" dirty="0"/>
              <a:t>. 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시간이 지남에 따라 더 이상 사치재로 볼 수 없어졌음에도 불구하고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계속해서 개별소비세가 부과되는 경우이다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조세당국이 여건 변화에 적응하는 데 시차가 있을 수 밖에 없고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업계의 이해관계가 얽혀 있어 문제가 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1600" spc="-50" dirty="0"/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교통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에너지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환경세는 소비세의 일종이지만</a:t>
            </a:r>
            <a:r>
              <a:rPr lang="en-US" altLang="ko-KR" sz="1600" spc="-50" dirty="0"/>
              <a:t> </a:t>
            </a:r>
            <a:r>
              <a:rPr lang="ko-KR" altLang="en-US" sz="1600" spc="-50" dirty="0"/>
              <a:t>대기오염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교통혼잡 등을 감소시키는 목적으로 부과되고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소비자 선택에 변화를 가져와 사회적으로 바람직한 결과를 이끌어낸다는 의미에서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앞서 개별소비세의 단점으로 지적한 소비자 선택의 교란과는 좋은 대조를 이룬다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또한 교통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에너지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환경세는 우리나라 조세수입의 </a:t>
            </a:r>
            <a:r>
              <a:rPr lang="en-US" altLang="ko-KR" sz="1600" spc="-50" dirty="0"/>
              <a:t>5%</a:t>
            </a:r>
            <a:r>
              <a:rPr lang="ko-KR" altLang="en-US" sz="1600" spc="-50" dirty="0"/>
              <a:t>의 비중을 차지하고 있어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부가가치세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소득세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법인세에 이어 정부의 중요한 재원조달 수단으로 활용되고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1600" spc="-50" dirty="0"/>
          </a:p>
        </p:txBody>
      </p:sp>
    </p:spTree>
    <p:extLst>
      <p:ext uri="{BB962C8B-B14F-4D97-AF65-F5344CB8AC3E}">
        <p14:creationId xmlns:p14="http://schemas.microsoft.com/office/powerpoint/2010/main" val="29698835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1A5C6F-952C-587C-E2DA-CEFD7FFFB0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ECD242-AD5E-82FC-5605-25FD4E533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재산과세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D6FA944-F78B-3E0B-B809-C46AF320CD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23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118860-0159-C3D0-3F82-BFF6D7A12E68}"/>
              </a:ext>
            </a:extLst>
          </p:cNvPr>
          <p:cNvSpPr txBox="1"/>
          <p:nvPr/>
        </p:nvSpPr>
        <p:spPr>
          <a:xfrm>
            <a:off x="288790" y="958844"/>
            <a:ext cx="11693660" cy="48460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재산과세는 부동산이나 주식과 같은 재산에 대해 부과하는 세금이다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재산을 거래할 때 부과되는 세금과 보유단계에 부과되는 세금으로 구분할 수 있다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국세 중에서는 상속세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증여세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증권거래세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인지세는 거래단계에서 부과되는 재산세이고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한편 종합부동산세는 보유단계에서 부과되는 재산세이다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지방세 중에서는 취득세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재산세 등이 재산과세로 분류된다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슬라이드 </a:t>
            </a:r>
            <a:r>
              <a:rPr lang="en-US" altLang="ko-KR" sz="1600" spc="-50" dirty="0"/>
              <a:t>19</a:t>
            </a:r>
            <a:r>
              <a:rPr lang="ko-KR" altLang="en-US" sz="1600" spc="-50" dirty="0"/>
              <a:t>를 보면 </a:t>
            </a:r>
            <a:r>
              <a:rPr lang="en-US" altLang="ko-KR" sz="1600" spc="-50" dirty="0"/>
              <a:t>2019</a:t>
            </a:r>
            <a:r>
              <a:rPr lang="ko-KR" altLang="en-US" sz="1600" spc="-50" dirty="0"/>
              <a:t>년 중앙정부의 조세수입 중 </a:t>
            </a:r>
            <a:r>
              <a:rPr lang="en-US" altLang="ko-KR" sz="1600" spc="-50" dirty="0"/>
              <a:t>5.5% </a:t>
            </a:r>
            <a:r>
              <a:rPr lang="ko-KR" altLang="en-US" sz="1600" spc="-50" dirty="0"/>
              <a:t>정도만이 재산과세에 해당한다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소비과세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소득과세에 비해 자산과세의 비중은 매우 작다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재산과세 중 절반 가까운 비중을 상속세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증여세가 차지하고 있고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그 뒤를 증권거래세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종합부동산세가 잇고 있다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지방정부의 조세수입에서 재산과세가 차지하는 비중은 중앙정부보다 훨씬 더 높게 나타난다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뒤에서 배우겠지만 우리나라 지방세 수입에서 취득세와 재산세 같은 재산과세가 차지하는 비중은 상당히 높다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이러한 사실은 다른 </a:t>
            </a:r>
            <a:r>
              <a:rPr lang="ko-KR" altLang="en-US" sz="1600" spc="-50" dirty="0" err="1"/>
              <a:t>나라들에서도</a:t>
            </a:r>
            <a:r>
              <a:rPr lang="ko-KR" altLang="en-US" sz="1600" spc="-50" dirty="0"/>
              <a:t> 공통적으로 나타난다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600" spc="-50" dirty="0"/>
              <a:t>2018</a:t>
            </a:r>
            <a:r>
              <a:rPr lang="ko-KR" altLang="en-US" sz="1600" spc="-50" dirty="0"/>
              <a:t>년 </a:t>
            </a:r>
            <a:r>
              <a:rPr lang="en-US" altLang="ko-KR" sz="1600" spc="-50" dirty="0"/>
              <a:t>OECD </a:t>
            </a:r>
            <a:r>
              <a:rPr lang="ko-KR" altLang="en-US" sz="1600" spc="-50" dirty="0"/>
              <a:t>국가 통계를 보면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재산과세가 중앙정부의 조세수입에서 차지하는 비중은 평균 </a:t>
            </a:r>
            <a:r>
              <a:rPr lang="en-US" altLang="ko-KR" sz="1600" spc="-50" dirty="0"/>
              <a:t>3.3% </a:t>
            </a:r>
            <a:r>
              <a:rPr lang="ko-KR" altLang="en-US" sz="1600" spc="-50" dirty="0"/>
              <a:t>였으나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지방정부의 조세수입에서는 </a:t>
            </a:r>
            <a:r>
              <a:rPr lang="en-US" altLang="ko-KR" sz="1600" spc="-50" dirty="0"/>
              <a:t>47.1%</a:t>
            </a:r>
            <a:r>
              <a:rPr lang="ko-KR" altLang="en-US" sz="1600" spc="-50" dirty="0"/>
              <a:t>에 이르는 높은 비중을 차지하고 있다</a:t>
            </a:r>
            <a:r>
              <a:rPr lang="en-US" altLang="ko-KR" sz="1600" spc="-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43574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78860D-2BCA-D94F-E924-91A412DD9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재산과세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797E1FC-E91E-264A-2BFF-AA787A449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24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E1FA4C-BB35-FE53-CB20-B282BBD3BE43}"/>
              </a:ext>
            </a:extLst>
          </p:cNvPr>
          <p:cNvSpPr txBox="1"/>
          <p:nvPr/>
        </p:nvSpPr>
        <p:spPr>
          <a:xfrm>
            <a:off x="288790" y="958844"/>
            <a:ext cx="11693660" cy="55846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이처럼 지방정부의 조세수입에서 재산과세가 높은 비중을 차지하고 있는 이유는 다음과 같다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첫째로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편익성의 원칙에 비추어 볼 때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재산과세가 적합한 조세징수 수단이 될 수 있기 때문이다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편익성의 원칙은 지역주민들이 지방정부가 제공하는 공공서비스로부터 얻은 편익에 대한 대가로 세금을 납부한다는 개념이다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예컨대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어떤 지역의 부동산 가격이 높은 것은</a:t>
            </a:r>
            <a:r>
              <a:rPr lang="en-US" altLang="ko-KR" sz="1600" spc="-50" dirty="0"/>
              <a:t> </a:t>
            </a:r>
            <a:r>
              <a:rPr lang="ko-KR" altLang="en-US" sz="1600" spc="-50" dirty="0"/>
              <a:t>해당 지역정부가 교통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교육 등의 측면에서 좋은 여건을 제공한 덕분이라고 볼 수 있다</a:t>
            </a:r>
            <a:r>
              <a:rPr lang="en-US" altLang="ko-KR" sz="1600" spc="-50" dirty="0"/>
              <a:t>. </a:t>
            </a:r>
            <a:r>
              <a:rPr lang="ko-KR" altLang="en-US" sz="1600" spc="-50" dirty="0"/>
              <a:t>따라서 이 지역의 부동산을 보유한 사람들은 재산과세를 통해 이에 대한 대가를 지불하는 것이 적합하다고 보는 것이다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둘째로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안정성의 원칙을 들 수 있다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안정성의 원칙은 지방정부가 지속적 운영을 하려면 안정적인 조세수입을 확보하고 있어야 한다는 원칙이다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사람들은 세금부담을 피하고자 다른 지역으로 쉽게 이동할 수 있지만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토지나 건물 같은 부동산은 세금부담을 피하고자 다른 지역으로 이동해 가는 것이 불가능하다</a:t>
            </a:r>
            <a:r>
              <a:rPr lang="en-US" altLang="ko-KR" sz="1600" spc="-50" dirty="0"/>
              <a:t>. </a:t>
            </a:r>
            <a:r>
              <a:rPr lang="ko-KR" altLang="en-US" sz="1600" spc="-50" dirty="0"/>
              <a:t>따라서 사람들의 소득에 세금을 부과하는 것보다 지역 내 부동산에 대해 세금을 부과하는 것이 지방정부의 안정적인 조세수입 확보 측면에서 더 낫다고 볼 수 있다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다만 재산세를 지방세의 중심축으로 삼는 것은 지역간 재정불균형을 </a:t>
            </a:r>
            <a:r>
              <a:rPr lang="ko-KR" altLang="en-US" sz="1600" spc="-50" dirty="0" err="1"/>
              <a:t>심화시키는</a:t>
            </a:r>
            <a:r>
              <a:rPr lang="ko-KR" altLang="en-US" sz="1600" spc="-50" dirty="0"/>
              <a:t> 문제를 야기할 수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서울과 지방의 주택 가격은 현저한 차이가 있으므로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이로부터 거둬들이는 세금의 규모도 큰 차이가 날 수 밖에 없다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우리나라 지역간 재정불균형이 심하게 나타나는 것은 재산과세의 형태로 거두는 지방세 수입 차이에 기인하는 바가 크다</a:t>
            </a:r>
            <a:r>
              <a:rPr lang="en-US" altLang="ko-KR" sz="1600" spc="-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016125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10C8CA-C4F9-74A9-2D8E-EB13DDC9F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로고, 원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B954D35-4A38-FBE2-F0C5-35FE818504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070" y="1673061"/>
            <a:ext cx="4167861" cy="41678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0242638-489F-762B-19A2-A0904024A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25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74BA2A62-6583-91F7-FA37-1A59F7B39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765550"/>
            <a:ext cx="11150600" cy="652818"/>
          </a:xfrm>
          <a:effectLst>
            <a:reflection blurRad="50800" stA="45000" endPos="44000" dir="5400000" sy="-100000" algn="bl" rotWithShape="0"/>
          </a:effectLst>
        </p:spPr>
        <p:txBody>
          <a:bodyPr anchor="b"/>
          <a:lstStyle/>
          <a:p>
            <a:r>
              <a:rPr lang="en-US" altLang="ko-KR" sz="4000" b="1" i="0" spc="150" dirty="0"/>
              <a:t>Section 4. </a:t>
            </a:r>
            <a:r>
              <a:rPr lang="ko-KR" altLang="en-US" sz="4000" b="1" i="0" spc="150" dirty="0"/>
              <a:t>지방재정</a:t>
            </a:r>
            <a:endParaRPr lang="ko-KR" altLang="en-US" sz="3600" i="0" spc="150" dirty="0"/>
          </a:p>
        </p:txBody>
      </p:sp>
    </p:spTree>
    <p:extLst>
      <p:ext uri="{BB962C8B-B14F-4D97-AF65-F5344CB8AC3E}">
        <p14:creationId xmlns:p14="http://schemas.microsoft.com/office/powerpoint/2010/main" val="16774017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E17FE1-B59E-E933-8902-AC710633F6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FF7794-0B7B-BAD8-6E7C-372E802D2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재방재정의 구성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98545B2-678A-65D2-E325-73C481D61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26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D4ABA5-AB69-7519-AE6D-8070BF07DD7A}"/>
              </a:ext>
            </a:extLst>
          </p:cNvPr>
          <p:cNvSpPr txBox="1"/>
          <p:nvPr/>
        </p:nvSpPr>
        <p:spPr>
          <a:xfrm>
            <a:off x="288790" y="958844"/>
            <a:ext cx="11693660" cy="11526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중앙정부가 모든 일을 도맡아서 하는 체제하에서는 재정운영도 획일적으로 이루어질 수 밖에 없으므로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각 지역의 특수한 사정과 지역주민들의 선호가 반영될 수 있도록 중앙정부와 지방정부 사이의 적절한 역할 분담이 필요하다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그러나 우리나라는 오랫동안 중앙집권 체제를 유지해왔기 때문에 지방재정의 역할은 제한되어 있는 것이 사실이다</a:t>
            </a:r>
            <a:r>
              <a:rPr lang="en-US" altLang="ko-KR" sz="1600" spc="-50"/>
              <a:t>.</a:t>
            </a:r>
            <a:endParaRPr lang="en-US" altLang="ko-KR" sz="1600" spc="-50" dirty="0"/>
          </a:p>
        </p:txBody>
      </p:sp>
    </p:spTree>
    <p:extLst>
      <p:ext uri="{BB962C8B-B14F-4D97-AF65-F5344CB8AC3E}">
        <p14:creationId xmlns:p14="http://schemas.microsoft.com/office/powerpoint/2010/main" val="6437808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C8B0EB-74B1-B51C-A4E6-7DD41C0B0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로고, 원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524993C-D1C3-8436-D8C1-21698BE6D1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070" y="1673061"/>
            <a:ext cx="4167861" cy="416786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51A9577-CCBA-F474-5E82-99100C45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134292"/>
          </a:xfrm>
          <a:effectLst>
            <a:reflection blurRad="50800" stA="45000" endPos="44000" dir="5400000" sy="-100000" algn="bl" rotWithShape="0"/>
          </a:effectLst>
        </p:spPr>
        <p:txBody>
          <a:bodyPr/>
          <a:lstStyle/>
          <a:p>
            <a:r>
              <a:rPr lang="en-US" altLang="ko-KR" b="1" i="0" spc="150">
                <a:solidFill>
                  <a:schemeClr val="accent2"/>
                </a:solidFill>
              </a:rPr>
              <a:t>T</a:t>
            </a:r>
            <a:r>
              <a:rPr lang="en-US" altLang="ko-KR" sz="5400" i="0" spc="100"/>
              <a:t>hank you</a:t>
            </a:r>
            <a:endParaRPr lang="ko-KR" altLang="en-US" sz="5400" i="0" spc="10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4898E0-926C-D8DA-8874-21A66F64B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404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05B55B-4FE0-4C0D-6AE9-E8B03A536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로고, 원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4468326-0C4F-70CF-91C2-93E0C5D03B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070" y="1673061"/>
            <a:ext cx="4167861" cy="4167861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9E45BD-0D56-9ECF-89E6-4AF42F45B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728B965C-181E-543B-9F2C-6FEAEBB87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3765550"/>
            <a:ext cx="11150600" cy="652818"/>
          </a:xfrm>
          <a:effectLst>
            <a:reflection blurRad="50800" stA="45000" endPos="44000" dir="5400000" sy="-100000" algn="bl" rotWithShape="0"/>
          </a:effectLst>
        </p:spPr>
        <p:txBody>
          <a:bodyPr anchor="b"/>
          <a:lstStyle/>
          <a:p>
            <a:r>
              <a:rPr lang="en-US" altLang="ko-KR" sz="4000" b="1" i="0" spc="150" dirty="0"/>
              <a:t>Section 1. </a:t>
            </a:r>
            <a:r>
              <a:rPr lang="ko-KR" altLang="en-US" sz="4000" b="1" i="0" spc="150" dirty="0"/>
              <a:t>재정의 기본골격</a:t>
            </a:r>
            <a:endParaRPr lang="ko-KR" altLang="en-US" sz="3600" i="0" spc="150" dirty="0"/>
          </a:p>
        </p:txBody>
      </p:sp>
    </p:spTree>
    <p:extLst>
      <p:ext uri="{BB962C8B-B14F-4D97-AF65-F5344CB8AC3E}">
        <p14:creationId xmlns:p14="http://schemas.microsoft.com/office/powerpoint/2010/main" val="2957073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E53AA-7D50-5F4A-320F-293F31547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재정의 기본골격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66E9B2-B0DB-FDCD-AA50-636EA4E5B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B7B113-36A4-C1F3-9E9E-939A12CDC18C}"/>
              </a:ext>
            </a:extLst>
          </p:cNvPr>
          <p:cNvSpPr txBox="1"/>
          <p:nvPr/>
        </p:nvSpPr>
        <p:spPr>
          <a:xfrm>
            <a:off x="288790" y="958844"/>
            <a:ext cx="11693660" cy="11526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국민경제는 민간부문과 공공부문 </a:t>
            </a:r>
            <a:r>
              <a:rPr lang="en-US" altLang="ko-KR" sz="1600" spc="-50" dirty="0"/>
              <a:t>(</a:t>
            </a:r>
            <a:r>
              <a:rPr lang="ko-KR" altLang="en-US" sz="1600" spc="-50" dirty="0"/>
              <a:t>즉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정부부문</a:t>
            </a:r>
            <a:r>
              <a:rPr lang="en-US" altLang="ko-KR" sz="1600" spc="-50" dirty="0"/>
              <a:t>)</a:t>
            </a:r>
            <a:r>
              <a:rPr lang="ko-KR" altLang="en-US" sz="1600" spc="-50" dirty="0"/>
              <a:t>의 두 부문으로 구분이 가능하다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여기서 정부는 앞 장에서 설명한 넓은 의미로서의 정부를 뜻하며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이는 아래의 표처럼 다시 공공기관과 좁은 의미에서의 정부로 구분이 가능하다</a:t>
            </a:r>
            <a:r>
              <a:rPr lang="en-US" altLang="ko-KR" sz="1600" spc="-50" dirty="0"/>
              <a:t>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F00245-C3E1-9EFA-6E34-B6D6D3C3BB6A}"/>
              </a:ext>
            </a:extLst>
          </p:cNvPr>
          <p:cNvSpPr txBox="1"/>
          <p:nvPr/>
        </p:nvSpPr>
        <p:spPr>
          <a:xfrm>
            <a:off x="565795" y="4084235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민간부문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25D519-D8E7-0DB7-DCDA-EB370D250EB8}"/>
              </a:ext>
            </a:extLst>
          </p:cNvPr>
          <p:cNvSpPr txBox="1"/>
          <p:nvPr/>
        </p:nvSpPr>
        <p:spPr>
          <a:xfrm>
            <a:off x="565795" y="5264672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공공부문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52BFFE-1904-A432-EB17-AC32F12C00CA}"/>
              </a:ext>
            </a:extLst>
          </p:cNvPr>
          <p:cNvSpPr txBox="1"/>
          <p:nvPr/>
        </p:nvSpPr>
        <p:spPr>
          <a:xfrm>
            <a:off x="2576358" y="4687547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정 부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96BD709-08A8-1208-4986-37B6225493AD}"/>
              </a:ext>
            </a:extLst>
          </p:cNvPr>
          <p:cNvSpPr txBox="1"/>
          <p:nvPr/>
        </p:nvSpPr>
        <p:spPr>
          <a:xfrm>
            <a:off x="2576358" y="5921115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공공기관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D95038-3174-B7BD-5285-61B7A3936406}"/>
              </a:ext>
            </a:extLst>
          </p:cNvPr>
          <p:cNvSpPr txBox="1"/>
          <p:nvPr/>
        </p:nvSpPr>
        <p:spPr>
          <a:xfrm>
            <a:off x="4497849" y="3767819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>
                <a:solidFill>
                  <a:prstClr val="black"/>
                </a:solidFill>
                <a:latin typeface="+mn-ea"/>
              </a:rPr>
              <a:t>중앙정부 재정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F5E7D3D-1751-50DC-C931-016CF0008448}"/>
              </a:ext>
            </a:extLst>
          </p:cNvPr>
          <p:cNvSpPr txBox="1"/>
          <p:nvPr/>
        </p:nvSpPr>
        <p:spPr>
          <a:xfrm>
            <a:off x="4497849" y="5279948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>
                <a:solidFill>
                  <a:prstClr val="black"/>
                </a:solidFill>
                <a:latin typeface="+mn-ea"/>
              </a:rPr>
              <a:t>지방정부 재정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935949-BEBC-5FC0-B9EB-EA7DC20047D0}"/>
              </a:ext>
            </a:extLst>
          </p:cNvPr>
          <p:cNvSpPr txBox="1"/>
          <p:nvPr/>
        </p:nvSpPr>
        <p:spPr>
          <a:xfrm>
            <a:off x="6395158" y="3449348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예 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508BEF4-C7F8-439D-08D7-CB57B9E7CF3D}"/>
              </a:ext>
            </a:extLst>
          </p:cNvPr>
          <p:cNvSpPr txBox="1"/>
          <p:nvPr/>
        </p:nvSpPr>
        <p:spPr>
          <a:xfrm>
            <a:off x="6395158" y="4049475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기 금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83F69BC-35BA-52A7-7478-3D57A44B2111}"/>
              </a:ext>
            </a:extLst>
          </p:cNvPr>
          <p:cNvSpPr txBox="1"/>
          <p:nvPr/>
        </p:nvSpPr>
        <p:spPr>
          <a:xfrm>
            <a:off x="8291809" y="3087864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일반회계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CAD4FE0-3739-DA8D-F037-2B0BA42E94D2}"/>
              </a:ext>
            </a:extLst>
          </p:cNvPr>
          <p:cNvSpPr txBox="1"/>
          <p:nvPr/>
        </p:nvSpPr>
        <p:spPr>
          <a:xfrm>
            <a:off x="8291809" y="3735709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특별회계</a:t>
            </a:r>
          </a:p>
        </p:txBody>
      </p:sp>
      <p:sp>
        <p:nvSpPr>
          <p:cNvPr id="51" name="왼쪽 중괄호 50">
            <a:extLst>
              <a:ext uri="{FF2B5EF4-FFF2-40B4-BE49-F238E27FC236}">
                <a16:creationId xmlns:a16="http://schemas.microsoft.com/office/drawing/2014/main" id="{B1389F24-0CCA-304E-2F04-B18F0F0CF8A2}"/>
              </a:ext>
            </a:extLst>
          </p:cNvPr>
          <p:cNvSpPr/>
          <p:nvPr/>
        </p:nvSpPr>
        <p:spPr>
          <a:xfrm>
            <a:off x="2278734" y="4931833"/>
            <a:ext cx="297623" cy="1152688"/>
          </a:xfrm>
          <a:prstGeom prst="leftBrace">
            <a:avLst>
              <a:gd name="adj1" fmla="val 0"/>
              <a:gd name="adj2" fmla="val 43589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왼쪽 중괄호 51">
            <a:extLst>
              <a:ext uri="{FF2B5EF4-FFF2-40B4-BE49-F238E27FC236}">
                <a16:creationId xmlns:a16="http://schemas.microsoft.com/office/drawing/2014/main" id="{7932B6B5-4353-AB20-DAFE-A774054F6E89}"/>
              </a:ext>
            </a:extLst>
          </p:cNvPr>
          <p:cNvSpPr/>
          <p:nvPr/>
        </p:nvSpPr>
        <p:spPr>
          <a:xfrm>
            <a:off x="4289297" y="4168639"/>
            <a:ext cx="208551" cy="1280586"/>
          </a:xfrm>
          <a:prstGeom prst="leftBrace">
            <a:avLst>
              <a:gd name="adj1" fmla="val 0"/>
              <a:gd name="adj2" fmla="val 54055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왼쪽 중괄호 52">
            <a:extLst>
              <a:ext uri="{FF2B5EF4-FFF2-40B4-BE49-F238E27FC236}">
                <a16:creationId xmlns:a16="http://schemas.microsoft.com/office/drawing/2014/main" id="{E4013B28-D2A6-0590-FBB0-A34F4BE1E62B}"/>
              </a:ext>
            </a:extLst>
          </p:cNvPr>
          <p:cNvSpPr/>
          <p:nvPr/>
        </p:nvSpPr>
        <p:spPr>
          <a:xfrm>
            <a:off x="6211447" y="3577167"/>
            <a:ext cx="183711" cy="655638"/>
          </a:xfrm>
          <a:prstGeom prst="leftBrace">
            <a:avLst>
              <a:gd name="adj1" fmla="val 0"/>
              <a:gd name="adj2" fmla="val 53687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왼쪽 중괄호 53">
            <a:extLst>
              <a:ext uri="{FF2B5EF4-FFF2-40B4-BE49-F238E27FC236}">
                <a16:creationId xmlns:a16="http://schemas.microsoft.com/office/drawing/2014/main" id="{A89932B1-74AC-BD77-A89B-37A694A9E996}"/>
              </a:ext>
            </a:extLst>
          </p:cNvPr>
          <p:cNvSpPr/>
          <p:nvPr/>
        </p:nvSpPr>
        <p:spPr>
          <a:xfrm>
            <a:off x="8108098" y="3257141"/>
            <a:ext cx="183711" cy="655638"/>
          </a:xfrm>
          <a:prstGeom prst="leftBrace">
            <a:avLst>
              <a:gd name="adj1" fmla="val 0"/>
              <a:gd name="adj2" fmla="val 55382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왼쪽 중괄호 54">
            <a:extLst>
              <a:ext uri="{FF2B5EF4-FFF2-40B4-BE49-F238E27FC236}">
                <a16:creationId xmlns:a16="http://schemas.microsoft.com/office/drawing/2014/main" id="{38448622-02BB-EDC1-0F0A-3ADB774DB0AF}"/>
              </a:ext>
            </a:extLst>
          </p:cNvPr>
          <p:cNvSpPr/>
          <p:nvPr/>
        </p:nvSpPr>
        <p:spPr>
          <a:xfrm>
            <a:off x="6211447" y="5106130"/>
            <a:ext cx="183711" cy="655638"/>
          </a:xfrm>
          <a:prstGeom prst="leftBrace">
            <a:avLst>
              <a:gd name="adj1" fmla="val 0"/>
              <a:gd name="adj2" fmla="val 53687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36C5921-C585-6EA1-45D1-BF10B3DBC105}"/>
              </a:ext>
            </a:extLst>
          </p:cNvPr>
          <p:cNvSpPr txBox="1"/>
          <p:nvPr/>
        </p:nvSpPr>
        <p:spPr>
          <a:xfrm>
            <a:off x="6395158" y="4925337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일반재정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0FE3AFF-841A-A46E-BBA8-D8B01E034306}"/>
              </a:ext>
            </a:extLst>
          </p:cNvPr>
          <p:cNvSpPr txBox="1"/>
          <p:nvPr/>
        </p:nvSpPr>
        <p:spPr>
          <a:xfrm>
            <a:off x="6395158" y="5577694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교육재정</a:t>
            </a:r>
          </a:p>
        </p:txBody>
      </p:sp>
      <p:sp>
        <p:nvSpPr>
          <p:cNvPr id="58" name="왼쪽 중괄호 57">
            <a:extLst>
              <a:ext uri="{FF2B5EF4-FFF2-40B4-BE49-F238E27FC236}">
                <a16:creationId xmlns:a16="http://schemas.microsoft.com/office/drawing/2014/main" id="{24FBB0A1-E097-46E6-9052-8AF98C386B3C}"/>
              </a:ext>
            </a:extLst>
          </p:cNvPr>
          <p:cNvSpPr/>
          <p:nvPr/>
        </p:nvSpPr>
        <p:spPr>
          <a:xfrm>
            <a:off x="8108099" y="4720281"/>
            <a:ext cx="183710" cy="655638"/>
          </a:xfrm>
          <a:prstGeom prst="leftBrace">
            <a:avLst>
              <a:gd name="adj1" fmla="val 0"/>
              <a:gd name="adj2" fmla="val 55382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6A59A45-3322-6AB6-DE80-2264CC686547}"/>
              </a:ext>
            </a:extLst>
          </p:cNvPr>
          <p:cNvSpPr txBox="1"/>
          <p:nvPr/>
        </p:nvSpPr>
        <p:spPr>
          <a:xfrm>
            <a:off x="8291809" y="4568612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dirty="0">
                <a:solidFill>
                  <a:prstClr val="black"/>
                </a:solidFill>
                <a:latin typeface="+mn-ea"/>
              </a:rPr>
              <a:t>예 산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62A840E-5A43-0E91-4F63-F6BB98AC1A19}"/>
              </a:ext>
            </a:extLst>
          </p:cNvPr>
          <p:cNvSpPr txBox="1"/>
          <p:nvPr/>
        </p:nvSpPr>
        <p:spPr>
          <a:xfrm>
            <a:off x="8291809" y="5216457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lvl="0" algn="ctr">
              <a:defRPr/>
            </a:pPr>
            <a:r>
              <a:rPr lang="ko-KR" altLang="en-US" sz="1600" dirty="0">
                <a:solidFill>
                  <a:prstClr val="black"/>
                </a:solidFill>
                <a:latin typeface="+mn-ea"/>
              </a:rPr>
              <a:t>기 금</a:t>
            </a:r>
          </a:p>
        </p:txBody>
      </p:sp>
      <p:sp>
        <p:nvSpPr>
          <p:cNvPr id="62" name="왼쪽 중괄호 61">
            <a:extLst>
              <a:ext uri="{FF2B5EF4-FFF2-40B4-BE49-F238E27FC236}">
                <a16:creationId xmlns:a16="http://schemas.microsoft.com/office/drawing/2014/main" id="{F5BDB20F-43D1-A263-3D41-A29A3F48B94C}"/>
              </a:ext>
            </a:extLst>
          </p:cNvPr>
          <p:cNvSpPr/>
          <p:nvPr/>
        </p:nvSpPr>
        <p:spPr>
          <a:xfrm>
            <a:off x="10004749" y="4377952"/>
            <a:ext cx="183710" cy="655638"/>
          </a:xfrm>
          <a:prstGeom prst="leftBrace">
            <a:avLst>
              <a:gd name="adj1" fmla="val 0"/>
              <a:gd name="adj2" fmla="val 55382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35B80EF2-AB5E-6AF6-2235-32B45F7EDC27}"/>
              </a:ext>
            </a:extLst>
          </p:cNvPr>
          <p:cNvSpPr txBox="1"/>
          <p:nvPr/>
        </p:nvSpPr>
        <p:spPr>
          <a:xfrm>
            <a:off x="10190933" y="4216899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일반회계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738B090-4ABB-0329-A531-C7EECAD40AF6}"/>
              </a:ext>
            </a:extLst>
          </p:cNvPr>
          <p:cNvSpPr txBox="1"/>
          <p:nvPr/>
        </p:nvSpPr>
        <p:spPr>
          <a:xfrm>
            <a:off x="10190933" y="4862567"/>
            <a:ext cx="1712940" cy="338554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특별회계</a:t>
            </a:r>
          </a:p>
        </p:txBody>
      </p:sp>
    </p:spTree>
    <p:extLst>
      <p:ext uri="{BB962C8B-B14F-4D97-AF65-F5344CB8AC3E}">
        <p14:creationId xmlns:p14="http://schemas.microsoft.com/office/powerpoint/2010/main" val="152177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764ACB-B8A0-8B8E-50AE-F6949A866C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730496-A872-5CFB-3130-C4429F828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중앙정부의 재정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D72302-C21E-82F3-1317-6A67EB852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AEC86F-2434-0377-0126-D48FC4912B4A}"/>
              </a:ext>
            </a:extLst>
          </p:cNvPr>
          <p:cNvSpPr txBox="1"/>
          <p:nvPr/>
        </p:nvSpPr>
        <p:spPr>
          <a:xfrm>
            <a:off x="288790" y="958844"/>
            <a:ext cx="11693660" cy="26300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앞서 표에서 본 것처럼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우리나라 중앙정부의 재정은 크게 예산과 기금의 두 부분으로 구분할 수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예산의 경우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매년 계획을 세워 국회의 심의를 받아 의결된 다음에 집행할 수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기금의 경우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예산처럼 까다로운 과정을 거치지 않아도 집행이 가능하다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중앙정부의 예산은 일반회계와 특별회계로 구분할 수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일반회계는 중앙정부 예산의 중추로서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중앙정부의 조세수입 대부분을 포함할 뿐 아니라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주요 재정사업을 포괄하고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특별회계는 특정한 목적을 위한 사업과 관련한 것으로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일반회계와 따로 떼어 설치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운영하는 별도의 회계를 뜻한다</a:t>
            </a:r>
            <a:r>
              <a:rPr lang="en-US" altLang="ko-KR" sz="1600" spc="-50" dirty="0"/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spc="-50" dirty="0"/>
          </a:p>
        </p:txBody>
      </p:sp>
    </p:spTree>
    <p:extLst>
      <p:ext uri="{BB962C8B-B14F-4D97-AF65-F5344CB8AC3E}">
        <p14:creationId xmlns:p14="http://schemas.microsoft.com/office/powerpoint/2010/main" val="3608071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3FB948-AD36-2891-6DB7-C142F0A00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중앙정부의 재정규모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10F73B5-63BF-B5EB-866B-64C43991D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6</a:t>
            </a:fld>
            <a:endParaRPr lang="ko-KR" altLang="en-US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3A3329A-F486-5A53-6765-2BB1251C2B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483"/>
              </p:ext>
            </p:extLst>
          </p:nvPr>
        </p:nvGraphicFramePr>
        <p:xfrm>
          <a:off x="701293" y="3305932"/>
          <a:ext cx="9537045" cy="3323089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1362435">
                  <a:extLst>
                    <a:ext uri="{9D8B030D-6E8A-4147-A177-3AD203B41FA5}">
                      <a16:colId xmlns:a16="http://schemas.microsoft.com/office/drawing/2014/main" val="2218693278"/>
                    </a:ext>
                  </a:extLst>
                </a:gridCol>
                <a:gridCol w="1362435">
                  <a:extLst>
                    <a:ext uri="{9D8B030D-6E8A-4147-A177-3AD203B41FA5}">
                      <a16:colId xmlns:a16="http://schemas.microsoft.com/office/drawing/2014/main" val="3036950207"/>
                    </a:ext>
                  </a:extLst>
                </a:gridCol>
                <a:gridCol w="1089948">
                  <a:extLst>
                    <a:ext uri="{9D8B030D-6E8A-4147-A177-3AD203B41FA5}">
                      <a16:colId xmlns:a16="http://schemas.microsoft.com/office/drawing/2014/main" val="3365092879"/>
                    </a:ext>
                  </a:extLst>
                </a:gridCol>
                <a:gridCol w="1089948">
                  <a:extLst>
                    <a:ext uri="{9D8B030D-6E8A-4147-A177-3AD203B41FA5}">
                      <a16:colId xmlns:a16="http://schemas.microsoft.com/office/drawing/2014/main" val="1380406718"/>
                    </a:ext>
                  </a:extLst>
                </a:gridCol>
                <a:gridCol w="1089948">
                  <a:extLst>
                    <a:ext uri="{9D8B030D-6E8A-4147-A177-3AD203B41FA5}">
                      <a16:colId xmlns:a16="http://schemas.microsoft.com/office/drawing/2014/main" val="4283011541"/>
                    </a:ext>
                  </a:extLst>
                </a:gridCol>
                <a:gridCol w="1089948">
                  <a:extLst>
                    <a:ext uri="{9D8B030D-6E8A-4147-A177-3AD203B41FA5}">
                      <a16:colId xmlns:a16="http://schemas.microsoft.com/office/drawing/2014/main" val="4206849505"/>
                    </a:ext>
                  </a:extLst>
                </a:gridCol>
                <a:gridCol w="1089948">
                  <a:extLst>
                    <a:ext uri="{9D8B030D-6E8A-4147-A177-3AD203B41FA5}">
                      <a16:colId xmlns:a16="http://schemas.microsoft.com/office/drawing/2014/main" val="605825270"/>
                    </a:ext>
                  </a:extLst>
                </a:gridCol>
                <a:gridCol w="1362435">
                  <a:extLst>
                    <a:ext uri="{9D8B030D-6E8A-4147-A177-3AD203B41FA5}">
                      <a16:colId xmlns:a16="http://schemas.microsoft.com/office/drawing/2014/main" val="4050302428"/>
                    </a:ext>
                  </a:extLst>
                </a:gridCol>
              </a:tblGrid>
              <a:tr h="360135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연도</a:t>
                      </a: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국내총생산</a:t>
                      </a: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  <a:p>
                      <a:pPr algn="ctr" latinLnBrk="1"/>
                      <a:r>
                        <a:rPr lang="en-US" altLang="ko-KR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</a:t>
                      </a:r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명목 </a:t>
                      </a:r>
                      <a:r>
                        <a:rPr lang="en-US" altLang="ko-KR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GDP)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재정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en-US" altLang="ko-KR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국내총생산 </a:t>
                      </a:r>
                      <a:r>
                        <a:rPr lang="en-US" altLang="ko-KR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(GDP)</a:t>
                      </a:r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대비 재정규모 </a:t>
                      </a:r>
                      <a:r>
                        <a:rPr lang="en-US" altLang="ko-KR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(%)</a:t>
                      </a:r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9783466"/>
                  </a:ext>
                </a:extLst>
              </a:tr>
              <a:tr h="235477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예산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기금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세입세출</a:t>
                      </a:r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외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합계</a:t>
                      </a:r>
                      <a:endParaRPr lang="en-US" altLang="ko-KR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292284"/>
                  </a:ext>
                </a:extLst>
              </a:tr>
              <a:tr h="2354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일반회계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특별회계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56901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1990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200.6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22.8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5.1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5.4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0.7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34.0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17.0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0317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1995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437.0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38.8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22.7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9.0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71.6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16.4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044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2000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651.6</a:t>
                      </a:r>
                      <a:endParaRPr lang="en-US" sz="1300" b="0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62.3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40.2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26.5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0.3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129.3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19.8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4001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2005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957.4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106.6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28.6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52.8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-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188.0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19.6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014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1,322.6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156.2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37.7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59.4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0.8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254.2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19.2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589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1,658.0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206.0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45.1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88.0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0.2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339.4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20.5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305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2016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1,740.8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216.9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42.2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94.9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0.3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354.4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20.4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756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2017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1,835.7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225.5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44.5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105.8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379.8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20.7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21348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2018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1,898.2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246.4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41.7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112.4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6.6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407.1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21.4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2147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2019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1,919.0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277.7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46.1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121.0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11.2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455.9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23.8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127454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D49E7DC-F89D-9E7E-9BF1-73EB25B16528}"/>
              </a:ext>
            </a:extLst>
          </p:cNvPr>
          <p:cNvSpPr txBox="1"/>
          <p:nvPr/>
        </p:nvSpPr>
        <p:spPr>
          <a:xfrm>
            <a:off x="288790" y="958844"/>
            <a:ext cx="11693660" cy="189135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아래 표는 </a:t>
            </a:r>
            <a:r>
              <a:rPr lang="en-US" altLang="ko-KR" sz="1600" spc="-50" dirty="0"/>
              <a:t>1990</a:t>
            </a:r>
            <a:r>
              <a:rPr lang="ko-KR" altLang="en-US" sz="1600" spc="-50" dirty="0"/>
              <a:t>년부터 </a:t>
            </a:r>
            <a:r>
              <a:rPr lang="en-US" altLang="ko-KR" sz="1600" spc="-50" dirty="0"/>
              <a:t>2019</a:t>
            </a:r>
            <a:r>
              <a:rPr lang="ko-KR" altLang="en-US" sz="1600" spc="-50" dirty="0"/>
              <a:t>년까지 예산과 기금으로 구성된 중앙정부의 재정규모가 어떻게 변화했는지 보여주고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spc="-50" dirty="0"/>
              <a:t>1990</a:t>
            </a:r>
            <a:r>
              <a:rPr lang="ko-KR" altLang="en-US" sz="1600" spc="-50" dirty="0"/>
              <a:t>년에는 중앙정부의 재정규모가 </a:t>
            </a:r>
            <a:r>
              <a:rPr lang="en-US" altLang="ko-KR" sz="1600" spc="-50" dirty="0"/>
              <a:t>GDP</a:t>
            </a:r>
            <a:r>
              <a:rPr lang="ko-KR" altLang="en-US" sz="1600" spc="-50" dirty="0"/>
              <a:t>의 </a:t>
            </a:r>
            <a:r>
              <a:rPr lang="en-US" altLang="ko-KR" sz="1600" spc="-50" dirty="0"/>
              <a:t>17%, </a:t>
            </a:r>
            <a:r>
              <a:rPr lang="ko-KR" altLang="en-US" sz="1600" spc="-50" dirty="0"/>
              <a:t>이후 그 비중이 증가하여 </a:t>
            </a:r>
            <a:r>
              <a:rPr lang="en-US" altLang="ko-KR" sz="1600" spc="-50" dirty="0"/>
              <a:t>2019</a:t>
            </a:r>
            <a:r>
              <a:rPr lang="ko-KR" altLang="en-US" sz="1600" spc="-50" dirty="0"/>
              <a:t>년에는 </a:t>
            </a:r>
            <a:r>
              <a:rPr lang="en-US" altLang="ko-KR" sz="1600" spc="-50" dirty="0"/>
              <a:t>23.8%</a:t>
            </a:r>
            <a:r>
              <a:rPr lang="ko-KR" altLang="en-US" sz="1600" spc="-50" dirty="0"/>
              <a:t>에 이르렀다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예산과 기금 간의 비중을 보면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기금의 비중은 점차 증가했지만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여전히 예산이 훨씬 더 큰 비중을 차지하고 있다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600" spc="-50" dirty="0"/>
              <a:t>2019</a:t>
            </a:r>
            <a:r>
              <a:rPr lang="ko-KR" altLang="en-US" sz="1600" spc="-50" dirty="0"/>
              <a:t>년 중앙정부의 재정에서 예산의 비중은 </a:t>
            </a:r>
            <a:r>
              <a:rPr lang="en-US" altLang="ko-KR" sz="1600" spc="-50" dirty="0"/>
              <a:t>71.0%, </a:t>
            </a:r>
            <a:r>
              <a:rPr lang="ko-KR" altLang="en-US" sz="1600" spc="-50" dirty="0"/>
              <a:t>기금의 비중은 </a:t>
            </a:r>
            <a:r>
              <a:rPr lang="en-US" altLang="ko-KR" sz="1600" spc="-50" dirty="0"/>
              <a:t>26.5% </a:t>
            </a:r>
            <a:r>
              <a:rPr lang="ko-KR" altLang="en-US" sz="1600" spc="-50" dirty="0"/>
              <a:t>수준에 머물고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예산 내에서 일반회계와 특별회계 간의 비중을 보면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일반회계의 규모가 훨씬 더 큰 추세가 계속되어 왔다</a:t>
            </a:r>
            <a:r>
              <a:rPr lang="en-US" altLang="ko-KR" sz="1600" spc="-50" dirty="0"/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85AC43-1AED-6E5B-F7EB-C610CFA82971}"/>
              </a:ext>
            </a:extLst>
          </p:cNvPr>
          <p:cNvSpPr txBox="1"/>
          <p:nvPr/>
        </p:nvSpPr>
        <p:spPr>
          <a:xfrm>
            <a:off x="4142665" y="3000100"/>
            <a:ext cx="26543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spc="-50" dirty="0"/>
              <a:t>&lt;</a:t>
            </a:r>
            <a:r>
              <a:rPr lang="ko-KR" altLang="en-US" sz="1400" spc="-50" dirty="0"/>
              <a:t>중앙정부의 재정규모</a:t>
            </a:r>
            <a:r>
              <a:rPr lang="en-US" altLang="ko-KR" sz="1400" spc="-50" dirty="0"/>
              <a:t>&gt;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776251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0E36DF-6AD5-9427-6DC5-81DB5261B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D88E6D-15DC-8587-9B8B-B2F0E0116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일반회계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A801AB-87C5-8A42-44DD-A58746D26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7</a:t>
            </a:fld>
            <a:endParaRPr lang="ko-KR" altLang="en-US"/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D0AD3F6-B31F-102F-C382-2EAAC9AFE3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3668606"/>
              </p:ext>
            </p:extLst>
          </p:nvPr>
        </p:nvGraphicFramePr>
        <p:xfrm>
          <a:off x="7372350" y="1080010"/>
          <a:ext cx="4408152" cy="5451286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734692">
                  <a:extLst>
                    <a:ext uri="{9D8B030D-6E8A-4147-A177-3AD203B41FA5}">
                      <a16:colId xmlns:a16="http://schemas.microsoft.com/office/drawing/2014/main" val="2218693278"/>
                    </a:ext>
                  </a:extLst>
                </a:gridCol>
                <a:gridCol w="734692">
                  <a:extLst>
                    <a:ext uri="{9D8B030D-6E8A-4147-A177-3AD203B41FA5}">
                      <a16:colId xmlns:a16="http://schemas.microsoft.com/office/drawing/2014/main" val="4283011541"/>
                    </a:ext>
                  </a:extLst>
                </a:gridCol>
                <a:gridCol w="734692">
                  <a:extLst>
                    <a:ext uri="{9D8B030D-6E8A-4147-A177-3AD203B41FA5}">
                      <a16:colId xmlns:a16="http://schemas.microsoft.com/office/drawing/2014/main" val="4206849505"/>
                    </a:ext>
                  </a:extLst>
                </a:gridCol>
                <a:gridCol w="734692">
                  <a:extLst>
                    <a:ext uri="{9D8B030D-6E8A-4147-A177-3AD203B41FA5}">
                      <a16:colId xmlns:a16="http://schemas.microsoft.com/office/drawing/2014/main" val="605825270"/>
                    </a:ext>
                  </a:extLst>
                </a:gridCol>
                <a:gridCol w="734692">
                  <a:extLst>
                    <a:ext uri="{9D8B030D-6E8A-4147-A177-3AD203B41FA5}">
                      <a16:colId xmlns:a16="http://schemas.microsoft.com/office/drawing/2014/main" val="2514739121"/>
                    </a:ext>
                  </a:extLst>
                </a:gridCol>
                <a:gridCol w="734692">
                  <a:extLst>
                    <a:ext uri="{9D8B030D-6E8A-4147-A177-3AD203B41FA5}">
                      <a16:colId xmlns:a16="http://schemas.microsoft.com/office/drawing/2014/main" val="4050302428"/>
                    </a:ext>
                  </a:extLst>
                </a:gridCol>
              </a:tblGrid>
              <a:tr h="295048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3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연도</a:t>
                      </a: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국세</a:t>
                      </a:r>
                      <a:r>
                        <a:rPr lang="en-US" altLang="ko-KR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 (</a:t>
                      </a:r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일반회계</a:t>
                      </a:r>
                      <a:r>
                        <a:rPr lang="en-US" altLang="ko-KR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)</a:t>
                      </a:r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en-US" altLang="ko-KR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세외수입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총계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9783466"/>
                  </a:ext>
                </a:extLst>
              </a:tr>
              <a:tr h="295048"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13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내국세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관세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b="1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총계</a:t>
                      </a:r>
                      <a:endParaRPr lang="en-US" altLang="ko-KR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100" b="1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2922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1990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24.1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(76.9)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2.8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(8.8)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26.8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(85.8)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4.5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(14.2)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31.3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(100.0)</a:t>
                      </a:r>
                      <a:endParaRPr lang="en-US" altLang="ko-KR" sz="1300" b="0" kern="0" spc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30317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1995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45.8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(86.5)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4.6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(8.8)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50.4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(95.3)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2.5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(4.7)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52.9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(100.0)</a:t>
                      </a:r>
                      <a:endParaRPr lang="en-US" sz="1300" b="0" kern="0" spc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0443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2000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76.2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(82.3)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5.8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(6.3)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82.0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(88.5)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10.6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(11.5)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92.6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(100.0)</a:t>
                      </a:r>
                      <a:endParaRPr lang="en-US" sz="1300" b="0" kern="0" spc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464001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2005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116.1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(85.1)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6.3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(4.6)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122.4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(89.7)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14.1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(10.3)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136.5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(100.0)</a:t>
                      </a:r>
                      <a:endParaRPr lang="en-US" altLang="ko-KR" sz="1300" b="0" kern="0" spc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014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2010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160.2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(78.1)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10.7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(5.2)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170.9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(83.3)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34.3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(16.7)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205.2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(100.0)</a:t>
                      </a:r>
                      <a:endParaRPr lang="en-US" altLang="ko-KR" sz="1300" b="0" kern="0" spc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5589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2015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202.3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(77.2)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8.5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(3.2)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210.8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(80.5)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51.1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(19.5)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261.9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(100.0)</a:t>
                      </a:r>
                      <a:endParaRPr lang="en-US" altLang="ko-KR" sz="1300" b="0" kern="0" spc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13057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2016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227.7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(80.8)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8.0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(2.9)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235.7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(83.7)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46.0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(16.3)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281.7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(100.0)</a:t>
                      </a:r>
                      <a:endParaRPr lang="en-US" altLang="ko-KR" sz="1300" b="0" kern="0" spc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375687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2017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250.0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(85.3)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8.5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(2.9)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258.5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(88.3)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34.4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(11.7)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292.9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(100.0)</a:t>
                      </a:r>
                      <a:endParaRPr lang="en-US" altLang="ko-KR" sz="1300" b="0" kern="0" spc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21348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2018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227.7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(87.6)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8.8</a:t>
                      </a:r>
                    </a:p>
                    <a:p>
                      <a:pPr algn="ctr" latinLnBrk="1"/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(2.8)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285.9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(90.4)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30.3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(9.6)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316.2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(100.0)</a:t>
                      </a:r>
                      <a:endParaRPr lang="en-US" altLang="ko-KR" sz="1300" b="0" kern="0" spc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221479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2019</a:t>
                      </a:r>
                    </a:p>
                  </a:txBody>
                  <a:tcPr marL="60223" marR="60223" marT="16650" marB="1665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278.1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(83.7)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7.9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(2.4)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286.0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(86.1)</a:t>
                      </a: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46.2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(13.9)</a:t>
                      </a:r>
                      <a:endParaRPr lang="en-US" sz="1300" b="0" kern="0" spc="0" dirty="0">
                        <a:solidFill>
                          <a:srgbClr val="0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b="0" kern="0" spc="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332.2</a:t>
                      </a: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300" b="0" kern="0" spc="0" dirty="0">
                          <a:solidFill>
                            <a:srgbClr val="0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(100.0)</a:t>
                      </a:r>
                      <a:endParaRPr lang="en-US" altLang="ko-KR" sz="1300" b="0" kern="0" spc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0223" marR="60223" marT="16650" marB="1665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127454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5E5860BE-337A-C3B1-98ED-CECFF864FCCC}"/>
              </a:ext>
            </a:extLst>
          </p:cNvPr>
          <p:cNvSpPr txBox="1"/>
          <p:nvPr/>
        </p:nvSpPr>
        <p:spPr>
          <a:xfrm>
            <a:off x="8295565" y="759017"/>
            <a:ext cx="26543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spc="-50" dirty="0"/>
              <a:t>&lt;</a:t>
            </a:r>
            <a:r>
              <a:rPr lang="ko-KR" altLang="en-US" sz="1400" spc="-50" dirty="0"/>
              <a:t>일반회계 세입</a:t>
            </a:r>
            <a:r>
              <a:rPr lang="en-US" altLang="ko-KR" sz="1400" spc="-50" dirty="0"/>
              <a:t>&gt;</a:t>
            </a:r>
            <a:endParaRPr lang="ko-KR" alt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0B2249-F511-CCAD-4D05-EC223BD416E1}"/>
              </a:ext>
            </a:extLst>
          </p:cNvPr>
          <p:cNvSpPr txBox="1"/>
          <p:nvPr/>
        </p:nvSpPr>
        <p:spPr>
          <a:xfrm>
            <a:off x="288790" y="958844"/>
            <a:ext cx="6962910" cy="461517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u="sng" dirty="0">
                <a:ln w="3175">
                  <a:noFill/>
                </a:ln>
                <a:latin typeface="HY헤드라인M" panose="02030600000101010101" pitchFamily="18" charset="-127"/>
                <a:ea typeface="HY헤드라인M" panose="02030600000101010101" pitchFamily="18" charset="-127"/>
              </a:rPr>
              <a:t>(1)</a:t>
            </a:r>
            <a:r>
              <a:rPr lang="ko-KR" altLang="en-US" u="sng" dirty="0">
                <a:ln w="3175">
                  <a:noFill/>
                </a:ln>
                <a:latin typeface="HY헤드라인M" panose="02030600000101010101" pitchFamily="18" charset="-127"/>
                <a:ea typeface="HY헤드라인M" panose="02030600000101010101" pitchFamily="18" charset="-127"/>
              </a:rPr>
              <a:t> 세입</a:t>
            </a:r>
            <a:endParaRPr lang="en-US" altLang="ko-KR" u="sng" dirty="0">
              <a:ln w="3175">
                <a:noFill/>
              </a:ln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400" u="sng" dirty="0">
              <a:ln w="3175">
                <a:noFill/>
              </a:ln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일반회계의 세입은 중앙정부의 각종 내국세와 관세 등을 통해 얻는 조세수입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그리고 재산수입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경상이전수입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판매수입 등이 포함되어 있는 세외수입의 두 부분으로 구성된다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내국세는 </a:t>
            </a:r>
            <a:r>
              <a:rPr lang="ko-KR" altLang="en-US" sz="1600" spc="-50" dirty="0" err="1"/>
              <a:t>세입원</a:t>
            </a:r>
            <a:r>
              <a:rPr lang="ko-KR" altLang="en-US" sz="1600" spc="-50" dirty="0"/>
              <a:t> 중에서도 압도적인 중요성을 가지며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소득세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법인세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부가가치세 등 관세를 제외한 모든 세금이 포함된다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오른쪽 표에서 볼 수 있듯이</a:t>
            </a:r>
            <a:r>
              <a:rPr lang="en-US" altLang="ko-KR" sz="1600" spc="-50" dirty="0"/>
              <a:t>, 2019</a:t>
            </a:r>
            <a:r>
              <a:rPr lang="ko-KR" altLang="en-US" sz="1600" spc="-50" dirty="0"/>
              <a:t>년 일반회계 세입의 </a:t>
            </a:r>
            <a:r>
              <a:rPr lang="en-US" altLang="ko-KR" sz="1600" spc="-50" dirty="0"/>
              <a:t>86.1%</a:t>
            </a:r>
            <a:r>
              <a:rPr lang="ko-KR" altLang="en-US" sz="1600" spc="-50" dirty="0"/>
              <a:t>에 해당하는 </a:t>
            </a:r>
            <a:r>
              <a:rPr lang="en-US" altLang="ko-KR" sz="1600" spc="-50" dirty="0"/>
              <a:t>286</a:t>
            </a:r>
            <a:r>
              <a:rPr lang="ko-KR" altLang="en-US" sz="1600" spc="-50" dirty="0"/>
              <a:t>조원이 조세수입으로 충당되고 있고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그 중 내국세 수입은 </a:t>
            </a:r>
            <a:r>
              <a:rPr lang="en-US" altLang="ko-KR" sz="1600" spc="-50" dirty="0"/>
              <a:t>278</a:t>
            </a:r>
            <a:r>
              <a:rPr lang="ko-KR" altLang="en-US" sz="1600" spc="-50" dirty="0"/>
              <a:t>조 </a:t>
            </a:r>
            <a:r>
              <a:rPr lang="en-US" altLang="ko-KR" sz="1600" spc="-50" dirty="0"/>
              <a:t>1</a:t>
            </a:r>
            <a:r>
              <a:rPr lang="ko-KR" altLang="en-US" sz="1600" spc="-50" dirty="0"/>
              <a:t>천억원으로 일반회계 세입의 </a:t>
            </a:r>
            <a:r>
              <a:rPr lang="en-US" altLang="ko-KR" sz="1600" spc="-50" dirty="0"/>
              <a:t>83.7%</a:t>
            </a:r>
            <a:r>
              <a:rPr lang="ko-KR" altLang="en-US" sz="1600" spc="-50" dirty="0"/>
              <a:t>를 차지하였다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표에는 나타나 있지 않지만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내국세 중에서도 소득세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법인세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부가가치세의 세 가지 조세로부터의 수입은 </a:t>
            </a:r>
            <a:r>
              <a:rPr lang="en-US" altLang="ko-KR" sz="1600" spc="-50" dirty="0"/>
              <a:t>226</a:t>
            </a:r>
            <a:r>
              <a:rPr lang="ko-KR" altLang="en-US" sz="1600" spc="-50" dirty="0"/>
              <a:t>조 </a:t>
            </a:r>
            <a:r>
              <a:rPr lang="en-US" altLang="ko-KR" sz="1600" spc="-50" dirty="0"/>
              <a:t>6</a:t>
            </a:r>
            <a:r>
              <a:rPr lang="ko-KR" altLang="en-US" sz="1600" spc="-50" dirty="0"/>
              <a:t>천억원으로 전체 조세수입의 </a:t>
            </a:r>
            <a:r>
              <a:rPr lang="en-US" altLang="ko-KR" sz="1600" spc="-50" dirty="0"/>
              <a:t>79.2%</a:t>
            </a:r>
            <a:r>
              <a:rPr lang="ko-KR" altLang="en-US" sz="1600" spc="-50" dirty="0"/>
              <a:t>를 차지할 만큼 큰 비중을 차지한다</a:t>
            </a:r>
            <a:r>
              <a:rPr lang="en-US" altLang="ko-KR" sz="1600" spc="-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99530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C4144E-46F8-9B14-1181-8703CF39B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BDCCA4-3C2B-5B33-322A-C3D926CE1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일반회계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8498EE-CB3A-80D0-2E9D-2B7047076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2E95856-9596-86E7-0F26-2A6111102B84}"/>
              </a:ext>
            </a:extLst>
          </p:cNvPr>
          <p:cNvSpPr txBox="1"/>
          <p:nvPr/>
        </p:nvSpPr>
        <p:spPr>
          <a:xfrm>
            <a:off x="8997133" y="919156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소득세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F135E70-49C9-38CD-5BA8-09F9D66CD8BE}"/>
              </a:ext>
            </a:extLst>
          </p:cNvPr>
          <p:cNvSpPr txBox="1"/>
          <p:nvPr/>
        </p:nvSpPr>
        <p:spPr>
          <a:xfrm>
            <a:off x="8997133" y="1304474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법인세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963BE68-5F37-ACBD-2CF7-4223394C3961}"/>
              </a:ext>
            </a:extLst>
          </p:cNvPr>
          <p:cNvSpPr txBox="1"/>
          <p:nvPr/>
        </p:nvSpPr>
        <p:spPr>
          <a:xfrm>
            <a:off x="8997133" y="1692286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부가가치세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8C0349D-11FC-AFF0-26D8-68A050CFC2C2}"/>
              </a:ext>
            </a:extLst>
          </p:cNvPr>
          <p:cNvSpPr txBox="1"/>
          <p:nvPr/>
        </p:nvSpPr>
        <p:spPr>
          <a:xfrm>
            <a:off x="8997133" y="2077604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개별소비세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2632C85-8AAF-0F73-3300-B30200F9AA4B}"/>
              </a:ext>
            </a:extLst>
          </p:cNvPr>
          <p:cNvSpPr txBox="1"/>
          <p:nvPr/>
        </p:nvSpPr>
        <p:spPr>
          <a:xfrm>
            <a:off x="8997133" y="2462922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상속세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0129BA-2EBB-BE30-E3A5-44FE054C5A1D}"/>
              </a:ext>
            </a:extLst>
          </p:cNvPr>
          <p:cNvSpPr txBox="1"/>
          <p:nvPr/>
        </p:nvSpPr>
        <p:spPr>
          <a:xfrm>
            <a:off x="8997133" y="2848240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증여세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EDF9C6E-8707-109E-42CF-16A9C5B4D4F2}"/>
              </a:ext>
            </a:extLst>
          </p:cNvPr>
          <p:cNvSpPr txBox="1"/>
          <p:nvPr/>
        </p:nvSpPr>
        <p:spPr>
          <a:xfrm>
            <a:off x="8997133" y="3236052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증권거래세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BDEDA87-40F8-72B0-6B0A-767D91004723}"/>
              </a:ext>
            </a:extLst>
          </p:cNvPr>
          <p:cNvSpPr txBox="1"/>
          <p:nvPr/>
        </p:nvSpPr>
        <p:spPr>
          <a:xfrm>
            <a:off x="8997133" y="3621370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인지세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AFF45D5B-C0A0-EF88-9DA8-C467F7A959B2}"/>
              </a:ext>
            </a:extLst>
          </p:cNvPr>
          <p:cNvSpPr txBox="1"/>
          <p:nvPr/>
        </p:nvSpPr>
        <p:spPr>
          <a:xfrm>
            <a:off x="8997133" y="4096442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종합부동산세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370AB43-49B2-58D3-FCC9-FF8B9AFCD78F}"/>
              </a:ext>
            </a:extLst>
          </p:cNvPr>
          <p:cNvSpPr txBox="1"/>
          <p:nvPr/>
        </p:nvSpPr>
        <p:spPr>
          <a:xfrm>
            <a:off x="8997133" y="4577010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농어촌특별세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9C4F338-8891-95B6-AB92-D08A39916BAE}"/>
              </a:ext>
            </a:extLst>
          </p:cNvPr>
          <p:cNvSpPr txBox="1"/>
          <p:nvPr/>
        </p:nvSpPr>
        <p:spPr>
          <a:xfrm>
            <a:off x="8997133" y="4964822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교육세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EA2D81D-1E06-BE90-DC4F-EB6D71A787B6}"/>
              </a:ext>
            </a:extLst>
          </p:cNvPr>
          <p:cNvSpPr txBox="1"/>
          <p:nvPr/>
        </p:nvSpPr>
        <p:spPr>
          <a:xfrm>
            <a:off x="8997133" y="5350140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lvl="0" algn="ctr">
              <a:defRPr/>
            </a:pPr>
            <a:r>
              <a:rPr kumimoji="0" lang="ko-KR" altLang="en-US" sz="1400" b="0" i="0" u="none" strike="noStrike" kern="1200" cap="none" spc="-10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교통</a:t>
            </a:r>
            <a:r>
              <a:rPr kumimoji="0" lang="en-US" altLang="ko-KR" sz="1400" b="0" i="0" u="none" strike="noStrike" kern="1200" cap="none" spc="-10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·</a:t>
            </a:r>
            <a:r>
              <a:rPr kumimoji="0" lang="ko-KR" altLang="en-US" sz="1400" b="0" i="0" u="none" strike="noStrike" kern="1200" cap="none" spc="-100" normalizeH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에너지</a:t>
            </a:r>
            <a:r>
              <a:rPr lang="en-US" altLang="ko-KR" sz="1400" spc="-100" dirty="0">
                <a:solidFill>
                  <a:prstClr val="black"/>
                </a:solidFill>
                <a:latin typeface="+mn-ea"/>
              </a:rPr>
              <a:t>·</a:t>
            </a:r>
            <a:r>
              <a:rPr kumimoji="0" lang="ko-KR" altLang="en-US" sz="1400" b="0" i="0" u="none" strike="noStrike" kern="1200" cap="none" spc="-100" normalizeH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환경세</a:t>
            </a:r>
            <a:endParaRPr kumimoji="0" lang="ko-KR" altLang="en-US" sz="1400" b="0" i="0" u="none" strike="noStrike" kern="1200" cap="none" spc="-100" normalizeH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E6F6718-55CB-1010-DF33-DDB95CD8FEA1}"/>
              </a:ext>
            </a:extLst>
          </p:cNvPr>
          <p:cNvSpPr txBox="1"/>
          <p:nvPr/>
        </p:nvSpPr>
        <p:spPr>
          <a:xfrm>
            <a:off x="8997133" y="5820973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주세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B30FBE5-2292-E707-5894-3E501D8EB3CB}"/>
              </a:ext>
            </a:extLst>
          </p:cNvPr>
          <p:cNvSpPr txBox="1"/>
          <p:nvPr/>
        </p:nvSpPr>
        <p:spPr>
          <a:xfrm>
            <a:off x="8997133" y="6244391"/>
            <a:ext cx="1712940" cy="30777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관세</a:t>
            </a:r>
          </a:p>
        </p:txBody>
      </p:sp>
      <p:sp>
        <p:nvSpPr>
          <p:cNvPr id="45" name="오른쪽 중괄호 44">
            <a:extLst>
              <a:ext uri="{FF2B5EF4-FFF2-40B4-BE49-F238E27FC236}">
                <a16:creationId xmlns:a16="http://schemas.microsoft.com/office/drawing/2014/main" id="{D3359BEB-8FE7-3B37-01E2-FFE31669923D}"/>
              </a:ext>
            </a:extLst>
          </p:cNvPr>
          <p:cNvSpPr/>
          <p:nvPr/>
        </p:nvSpPr>
        <p:spPr>
          <a:xfrm>
            <a:off x="10779125" y="1006419"/>
            <a:ext cx="152400" cy="509922"/>
          </a:xfrm>
          <a:prstGeom prst="rightBrace">
            <a:avLst>
              <a:gd name="adj1" fmla="val 147059"/>
              <a:gd name="adj2" fmla="val 50000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오른쪽 중괄호 45">
            <a:extLst>
              <a:ext uri="{FF2B5EF4-FFF2-40B4-BE49-F238E27FC236}">
                <a16:creationId xmlns:a16="http://schemas.microsoft.com/office/drawing/2014/main" id="{74EF7990-7CFA-8218-F863-95695961ECBE}"/>
              </a:ext>
            </a:extLst>
          </p:cNvPr>
          <p:cNvSpPr/>
          <p:nvPr/>
        </p:nvSpPr>
        <p:spPr>
          <a:xfrm>
            <a:off x="10779125" y="1786940"/>
            <a:ext cx="152400" cy="509922"/>
          </a:xfrm>
          <a:prstGeom prst="rightBrace">
            <a:avLst>
              <a:gd name="adj1" fmla="val 147059"/>
              <a:gd name="adj2" fmla="val 50000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오른쪽 중괄호 47">
            <a:extLst>
              <a:ext uri="{FF2B5EF4-FFF2-40B4-BE49-F238E27FC236}">
                <a16:creationId xmlns:a16="http://schemas.microsoft.com/office/drawing/2014/main" id="{C612A5A5-1795-D49B-EC66-1B1D65257DE3}"/>
              </a:ext>
            </a:extLst>
          </p:cNvPr>
          <p:cNvSpPr/>
          <p:nvPr/>
        </p:nvSpPr>
        <p:spPr>
          <a:xfrm>
            <a:off x="10779125" y="2567460"/>
            <a:ext cx="152400" cy="1682869"/>
          </a:xfrm>
          <a:prstGeom prst="rightBrace">
            <a:avLst>
              <a:gd name="adj1" fmla="val 147059"/>
              <a:gd name="adj2" fmla="val 50000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오른쪽 중괄호 48">
            <a:extLst>
              <a:ext uri="{FF2B5EF4-FFF2-40B4-BE49-F238E27FC236}">
                <a16:creationId xmlns:a16="http://schemas.microsoft.com/office/drawing/2014/main" id="{2B91C317-5D35-413F-7D7E-7020242BD832}"/>
              </a:ext>
            </a:extLst>
          </p:cNvPr>
          <p:cNvSpPr/>
          <p:nvPr/>
        </p:nvSpPr>
        <p:spPr>
          <a:xfrm>
            <a:off x="10779125" y="5489311"/>
            <a:ext cx="152400" cy="911490"/>
          </a:xfrm>
          <a:prstGeom prst="rightBrace">
            <a:avLst>
              <a:gd name="adj1" fmla="val 147059"/>
              <a:gd name="adj2" fmla="val 50000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C5AF6E3-B437-B492-6ED2-65D76458A989}"/>
              </a:ext>
            </a:extLst>
          </p:cNvPr>
          <p:cNvSpPr txBox="1"/>
          <p:nvPr/>
        </p:nvSpPr>
        <p:spPr>
          <a:xfrm>
            <a:off x="10710073" y="1086503"/>
            <a:ext cx="13509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소득과세</a:t>
            </a:r>
            <a:endParaRPr lang="ko-KR" altLang="en-US" sz="14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4981550-1A93-6525-51EF-E5A678C84ACF}"/>
              </a:ext>
            </a:extLst>
          </p:cNvPr>
          <p:cNvSpPr txBox="1"/>
          <p:nvPr/>
        </p:nvSpPr>
        <p:spPr>
          <a:xfrm>
            <a:off x="10710073" y="1865895"/>
            <a:ext cx="13509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소비과세</a:t>
            </a:r>
            <a:endParaRPr lang="ko-KR" altLang="en-US" sz="14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F32DF57-36D6-5086-079F-9D237D442655}"/>
              </a:ext>
            </a:extLst>
          </p:cNvPr>
          <p:cNvSpPr txBox="1"/>
          <p:nvPr/>
        </p:nvSpPr>
        <p:spPr>
          <a:xfrm>
            <a:off x="10710073" y="3032214"/>
            <a:ext cx="13509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ko-KR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재산과세</a:t>
            </a:r>
            <a:endParaRPr lang="ko-KR" altLang="en-US" sz="14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4BE4DA5A-6147-EB92-8A48-A3477396F54A}"/>
              </a:ext>
            </a:extLst>
          </p:cNvPr>
          <p:cNvSpPr txBox="1"/>
          <p:nvPr/>
        </p:nvSpPr>
        <p:spPr>
          <a:xfrm>
            <a:off x="10710073" y="5788361"/>
            <a:ext cx="135094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소비과세</a:t>
            </a:r>
            <a:endParaRPr lang="ko-KR" altLang="en-US" sz="1400" dirty="0"/>
          </a:p>
        </p:txBody>
      </p:sp>
      <p:sp>
        <p:nvSpPr>
          <p:cNvPr id="55" name="왼쪽 중괄호 54">
            <a:extLst>
              <a:ext uri="{FF2B5EF4-FFF2-40B4-BE49-F238E27FC236}">
                <a16:creationId xmlns:a16="http://schemas.microsoft.com/office/drawing/2014/main" id="{E4AF541B-68DC-2BC4-67AC-D360DEFBCBD6}"/>
              </a:ext>
            </a:extLst>
          </p:cNvPr>
          <p:cNvSpPr/>
          <p:nvPr/>
        </p:nvSpPr>
        <p:spPr>
          <a:xfrm>
            <a:off x="8475133" y="1081827"/>
            <a:ext cx="507301" cy="2728171"/>
          </a:xfrm>
          <a:prstGeom prst="leftBrace">
            <a:avLst>
              <a:gd name="adj1" fmla="val 0"/>
              <a:gd name="adj2" fmla="val 55382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2D7FBB2-0D73-CC3A-8B31-45DC841F76ED}"/>
              </a:ext>
            </a:extLst>
          </p:cNvPr>
          <p:cNvSpPr txBox="1"/>
          <p:nvPr/>
        </p:nvSpPr>
        <p:spPr>
          <a:xfrm>
            <a:off x="7564119" y="2331841"/>
            <a:ext cx="913081" cy="523220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solidFill>
                  <a:prstClr val="black"/>
                </a:solidFill>
                <a:latin typeface="+mn-ea"/>
              </a:rPr>
              <a:t>내국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세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prstClr val="black"/>
                </a:solidFill>
                <a:latin typeface="+mn-ea"/>
              </a:rPr>
              <a:t>(8</a:t>
            </a:r>
            <a:r>
              <a:rPr lang="ko-KR" altLang="en-US" sz="1400" dirty="0">
                <a:solidFill>
                  <a:prstClr val="black"/>
                </a:solidFill>
                <a:latin typeface="+mn-ea"/>
              </a:rPr>
              <a:t>개</a:t>
            </a:r>
            <a:r>
              <a:rPr lang="en-US" altLang="ko-KR" sz="1400" dirty="0">
                <a:solidFill>
                  <a:prstClr val="black"/>
                </a:solidFill>
                <a:latin typeface="+mn-ea"/>
              </a:rPr>
              <a:t>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38BA25A-B97D-DC80-AFEB-E611A56374D4}"/>
              </a:ext>
            </a:extLst>
          </p:cNvPr>
          <p:cNvSpPr txBox="1"/>
          <p:nvPr/>
        </p:nvSpPr>
        <p:spPr>
          <a:xfrm>
            <a:off x="7564119" y="4857101"/>
            <a:ext cx="913081" cy="523220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목적세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prstClr val="black"/>
                </a:solidFill>
                <a:latin typeface="+mn-ea"/>
              </a:rPr>
              <a:t>(3</a:t>
            </a:r>
            <a:r>
              <a:rPr lang="ko-KR" altLang="en-US" sz="1400" dirty="0">
                <a:solidFill>
                  <a:prstClr val="black"/>
                </a:solidFill>
                <a:latin typeface="+mn-ea"/>
              </a:rPr>
              <a:t>개</a:t>
            </a:r>
            <a:r>
              <a:rPr lang="en-US" altLang="ko-KR" sz="1400" dirty="0">
                <a:solidFill>
                  <a:prstClr val="black"/>
                </a:solidFill>
                <a:latin typeface="+mn-ea"/>
              </a:rPr>
              <a:t>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59" name="왼쪽 중괄호 58">
            <a:extLst>
              <a:ext uri="{FF2B5EF4-FFF2-40B4-BE49-F238E27FC236}">
                <a16:creationId xmlns:a16="http://schemas.microsoft.com/office/drawing/2014/main" id="{B2C7ACAD-B6ED-E709-5419-915D9E19E244}"/>
              </a:ext>
            </a:extLst>
          </p:cNvPr>
          <p:cNvSpPr/>
          <p:nvPr/>
        </p:nvSpPr>
        <p:spPr>
          <a:xfrm>
            <a:off x="8475133" y="4732052"/>
            <a:ext cx="507301" cy="757259"/>
          </a:xfrm>
          <a:prstGeom prst="leftBrace">
            <a:avLst>
              <a:gd name="adj1" fmla="val 0"/>
              <a:gd name="adj2" fmla="val 55382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895E942-44AB-4B75-8070-86CA049C86C0}"/>
              </a:ext>
            </a:extLst>
          </p:cNvPr>
          <p:cNvSpPr txBox="1"/>
          <p:nvPr/>
        </p:nvSpPr>
        <p:spPr>
          <a:xfrm>
            <a:off x="6136900" y="3429000"/>
            <a:ext cx="913081" cy="523220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400" dirty="0">
                <a:solidFill>
                  <a:prstClr val="black"/>
                </a:solidFill>
                <a:latin typeface="+mn-ea"/>
              </a:rPr>
              <a:t>국</a:t>
            </a:r>
            <a:r>
              <a:rPr kumimoji="0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</a:rPr>
              <a:t>세</a:t>
            </a:r>
            <a:endParaRPr kumimoji="0" lang="en-US" altLang="ko-KR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400" dirty="0">
                <a:solidFill>
                  <a:prstClr val="black"/>
                </a:solidFill>
                <a:latin typeface="+mn-ea"/>
              </a:rPr>
              <a:t>(14</a:t>
            </a:r>
            <a:r>
              <a:rPr lang="ko-KR" altLang="en-US" sz="1400" dirty="0">
                <a:solidFill>
                  <a:prstClr val="black"/>
                </a:solidFill>
                <a:latin typeface="+mn-ea"/>
              </a:rPr>
              <a:t>개</a:t>
            </a:r>
            <a:r>
              <a:rPr lang="en-US" altLang="ko-KR" sz="1400" dirty="0">
                <a:solidFill>
                  <a:prstClr val="black"/>
                </a:solidFill>
                <a:latin typeface="+mn-ea"/>
              </a:rPr>
              <a:t>)</a:t>
            </a:r>
            <a:endParaRPr kumimoji="0" lang="ko-KR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</p:txBody>
      </p:sp>
      <p:sp>
        <p:nvSpPr>
          <p:cNvPr id="61" name="왼쪽 중괄호 60">
            <a:extLst>
              <a:ext uri="{FF2B5EF4-FFF2-40B4-BE49-F238E27FC236}">
                <a16:creationId xmlns:a16="http://schemas.microsoft.com/office/drawing/2014/main" id="{C0B7AAFF-3C4F-BE5F-C7EA-D9A970AD913B}"/>
              </a:ext>
            </a:extLst>
          </p:cNvPr>
          <p:cNvSpPr/>
          <p:nvPr/>
        </p:nvSpPr>
        <p:spPr>
          <a:xfrm>
            <a:off x="7051571" y="2593451"/>
            <a:ext cx="507301" cy="2562749"/>
          </a:xfrm>
          <a:prstGeom prst="leftBrace">
            <a:avLst>
              <a:gd name="adj1" fmla="val 0"/>
              <a:gd name="adj2" fmla="val 43489"/>
            </a:avLst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283855E3-2040-3A1C-291D-154A2775B625}"/>
              </a:ext>
            </a:extLst>
          </p:cNvPr>
          <p:cNvCxnSpPr>
            <a:cxnSpLocks/>
          </p:cNvCxnSpPr>
          <p:nvPr/>
        </p:nvCxnSpPr>
        <p:spPr>
          <a:xfrm>
            <a:off x="7305221" y="2593450"/>
            <a:ext cx="0" cy="381600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1956F552-1A70-F29C-9B39-80DAFB0213B4}"/>
              </a:ext>
            </a:extLst>
          </p:cNvPr>
          <p:cNvCxnSpPr>
            <a:cxnSpLocks/>
          </p:cNvCxnSpPr>
          <p:nvPr/>
        </p:nvCxnSpPr>
        <p:spPr>
          <a:xfrm rot="16200000">
            <a:off x="8152877" y="3404330"/>
            <a:ext cx="0" cy="169200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직선 연결선 65">
            <a:extLst>
              <a:ext uri="{FF2B5EF4-FFF2-40B4-BE49-F238E27FC236}">
                <a16:creationId xmlns:a16="http://schemas.microsoft.com/office/drawing/2014/main" id="{B8E3B3A4-D193-D333-BCF7-D11E66718F18}"/>
              </a:ext>
            </a:extLst>
          </p:cNvPr>
          <p:cNvCxnSpPr>
            <a:cxnSpLocks/>
          </p:cNvCxnSpPr>
          <p:nvPr/>
        </p:nvCxnSpPr>
        <p:spPr>
          <a:xfrm rot="16200000">
            <a:off x="8152877" y="5128861"/>
            <a:ext cx="0" cy="169200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5618A7B3-C016-85FB-75D2-99A5E7682322}"/>
              </a:ext>
            </a:extLst>
          </p:cNvPr>
          <p:cNvCxnSpPr>
            <a:cxnSpLocks/>
          </p:cNvCxnSpPr>
          <p:nvPr/>
        </p:nvCxnSpPr>
        <p:spPr>
          <a:xfrm rot="16200000">
            <a:off x="8152877" y="5561619"/>
            <a:ext cx="0" cy="169200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4D96D7B5-85C1-68E6-21DA-168E4B004A04}"/>
              </a:ext>
            </a:extLst>
          </p:cNvPr>
          <p:cNvSpPr txBox="1"/>
          <p:nvPr/>
        </p:nvSpPr>
        <p:spPr>
          <a:xfrm>
            <a:off x="6145362" y="1303346"/>
            <a:ext cx="26543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ko-KR" sz="1400" spc="-50" dirty="0"/>
              <a:t>&lt;</a:t>
            </a:r>
            <a:r>
              <a:rPr lang="ko-KR" altLang="en-US" sz="1400" spc="-50" dirty="0"/>
              <a:t>현행 국세체계 </a:t>
            </a:r>
            <a:r>
              <a:rPr lang="en-US" altLang="ko-KR" sz="1400" spc="-50" dirty="0"/>
              <a:t>(2020</a:t>
            </a:r>
            <a:r>
              <a:rPr lang="ko-KR" altLang="en-US" sz="1400" spc="-50" dirty="0"/>
              <a:t>년</a:t>
            </a:r>
            <a:r>
              <a:rPr lang="en-US" altLang="ko-KR" sz="1400" spc="-50" dirty="0"/>
              <a:t>)&gt;</a:t>
            </a:r>
            <a:endParaRPr lang="ko-KR" altLang="en-US" sz="1400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3D1AE427-C1D7-870B-C690-94A91AF6DE49}"/>
              </a:ext>
            </a:extLst>
          </p:cNvPr>
          <p:cNvSpPr txBox="1"/>
          <p:nvPr/>
        </p:nvSpPr>
        <p:spPr>
          <a:xfrm>
            <a:off x="288789" y="958844"/>
            <a:ext cx="5800581" cy="55846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우리나라의 국세체계는 </a:t>
            </a:r>
            <a:r>
              <a:rPr lang="en-US" altLang="ko-KR" sz="1600" spc="-50" dirty="0"/>
              <a:t>14</a:t>
            </a:r>
            <a:r>
              <a:rPr lang="ko-KR" altLang="en-US" sz="1600" spc="-50" dirty="0"/>
              <a:t>가지의 국세로 구성된다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국세 중 소득세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법인세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부가가치세 등의 </a:t>
            </a:r>
            <a:r>
              <a:rPr lang="en-US" altLang="ko-KR" sz="1600" spc="-50" dirty="0"/>
              <a:t>8</a:t>
            </a:r>
            <a:r>
              <a:rPr lang="ko-KR" altLang="en-US" sz="1600" spc="-50" dirty="0"/>
              <a:t>가지 조세는 이로부터 거둔 수입 중 일부를 지방정부에 나눠주는 재원으로 사용할 수 있는 성격의 내국세로 분류된다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농어촌특별세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, 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교육세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, 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교통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·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에너지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·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환경세는 이로부터 거둬들인 수입을 특정한 용도에 사용하도록 되어있는 목적세의 성격을 갖는다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.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과세대상에 따라 조세를 세 가지 범주로 구분할 수 있다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개인과 법인의 </a:t>
            </a:r>
            <a:r>
              <a:rPr lang="ko-KR" altLang="en-US" sz="1600" b="1" spc="-100" dirty="0">
                <a:solidFill>
                  <a:prstClr val="black"/>
                </a:solidFill>
                <a:latin typeface="+mn-ea"/>
              </a:rPr>
              <a:t>소득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이 과세대상인 경우 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(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소득세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, 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법인세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)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b="1" spc="-100" dirty="0">
                <a:solidFill>
                  <a:prstClr val="black"/>
                </a:solidFill>
                <a:latin typeface="+mn-ea"/>
              </a:rPr>
              <a:t>재산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이 과세대상인 경우 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(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상속세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, 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증여세 등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)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b="1" spc="-100" dirty="0">
                <a:solidFill>
                  <a:prstClr val="black"/>
                </a:solidFill>
                <a:latin typeface="+mn-ea"/>
              </a:rPr>
              <a:t>소비행위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가 과세대상인 경우 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(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부가가치세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, 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개별소비세 등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)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세금 부과 방식에 따라 조세를 두 가지로 분류하기도 한다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조세부담 주체에게 </a:t>
            </a:r>
            <a:r>
              <a:rPr lang="ko-KR" altLang="en-US" sz="1600" b="1" spc="-100" dirty="0">
                <a:solidFill>
                  <a:prstClr val="black"/>
                </a:solidFill>
                <a:latin typeface="+mn-ea"/>
              </a:rPr>
              <a:t>직접 부과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하는 직접세 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(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소득세 등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)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상품 등에 부과해 </a:t>
            </a:r>
            <a:r>
              <a:rPr lang="ko-KR" altLang="en-US" sz="1600" b="1" spc="-100" dirty="0">
                <a:solidFill>
                  <a:prstClr val="black"/>
                </a:solidFill>
                <a:latin typeface="+mn-ea"/>
              </a:rPr>
              <a:t>간접적으로 부과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하는 간접세 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(</a:t>
            </a:r>
            <a:r>
              <a:rPr lang="ko-KR" altLang="en-US" sz="1600" spc="-100" dirty="0">
                <a:solidFill>
                  <a:prstClr val="black"/>
                </a:solidFill>
                <a:latin typeface="+mn-ea"/>
              </a:rPr>
              <a:t>부가가치세 등</a:t>
            </a:r>
            <a:r>
              <a:rPr lang="en-US" altLang="ko-KR" sz="1600" spc="-100" dirty="0">
                <a:solidFill>
                  <a:prstClr val="black"/>
                </a:solidFill>
                <a:latin typeface="+mn-ea"/>
              </a:rPr>
              <a:t>)</a:t>
            </a:r>
            <a:endParaRPr lang="en-US" altLang="ko-KR" sz="1600" spc="-50" dirty="0"/>
          </a:p>
        </p:txBody>
      </p:sp>
    </p:spTree>
    <p:extLst>
      <p:ext uri="{BB962C8B-B14F-4D97-AF65-F5344CB8AC3E}">
        <p14:creationId xmlns:p14="http://schemas.microsoft.com/office/powerpoint/2010/main" val="27263588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CE79A3-DD30-3239-EBFE-8356435B5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일반회계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9B4C24-BE6B-BD3E-F79C-8048F168E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FF0B59-32DB-8294-F72B-55C4AD1ECB58}"/>
              </a:ext>
            </a:extLst>
          </p:cNvPr>
          <p:cNvSpPr txBox="1"/>
          <p:nvPr/>
        </p:nvSpPr>
        <p:spPr>
          <a:xfrm>
            <a:off x="288790" y="958844"/>
            <a:ext cx="11693660" cy="415350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u="sng" dirty="0">
                <a:ln w="3175">
                  <a:noFill/>
                </a:ln>
                <a:latin typeface="HY헤드라인M" panose="02030600000101010101" pitchFamily="18" charset="-127"/>
                <a:ea typeface="HY헤드라인M" panose="02030600000101010101" pitchFamily="18" charset="-127"/>
              </a:rPr>
              <a:t>(2) </a:t>
            </a:r>
            <a:r>
              <a:rPr lang="ko-KR" altLang="en-US" u="sng" dirty="0">
                <a:ln w="3175">
                  <a:noFill/>
                </a:ln>
                <a:latin typeface="HY헤드라인M" panose="02030600000101010101" pitchFamily="18" charset="-127"/>
                <a:ea typeface="HY헤드라인M" panose="02030600000101010101" pitchFamily="18" charset="-127"/>
              </a:rPr>
              <a:t>세출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일반회계 세출의 각 항목은 세 가지 기준에 의해 구분하고 있다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첫번째 기준은 세출예산이 배정되는 기관을 기준으로 하는 </a:t>
            </a:r>
            <a:r>
              <a:rPr lang="ko-KR" altLang="en-US" sz="1600" b="1" spc="-50" dirty="0"/>
              <a:t>소관별 분류</a:t>
            </a:r>
            <a:r>
              <a:rPr lang="ko-KR" altLang="en-US" sz="1600" spc="-50" dirty="0"/>
              <a:t> 방식이다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ko-KR" sz="1600" spc="-50" dirty="0"/>
              <a:t>2020</a:t>
            </a:r>
            <a:r>
              <a:rPr lang="ko-KR" altLang="en-US" sz="1600" spc="-50" dirty="0"/>
              <a:t>년 기준 </a:t>
            </a:r>
            <a:r>
              <a:rPr lang="en-US" altLang="ko-KR" sz="1600" spc="-50" dirty="0"/>
              <a:t>55</a:t>
            </a:r>
            <a:r>
              <a:rPr lang="ko-KR" altLang="en-US" sz="1600" spc="-50" dirty="0"/>
              <a:t>개의 소관으로 분류하고 있고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세출예산의 대표적 분류방식으로 꼽힌다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두번째 기준은 예산사업이 수행하는 기능에 따라 분류하는 </a:t>
            </a:r>
            <a:r>
              <a:rPr lang="ko-KR" altLang="en-US" sz="1600" b="1" spc="-50" dirty="0"/>
              <a:t>기능별 분류</a:t>
            </a:r>
            <a:r>
              <a:rPr lang="ko-KR" altLang="en-US" sz="1600" spc="-50" dirty="0"/>
              <a:t> 방식이다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앞서 설명한 소관별 분류방식은 정부 지출을 통해 어떤 기능을 하는지 파악하기 힘들다는 단점을 갖고 있는데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이를 보완할 수 있는 분류 방식이다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일반</a:t>
            </a:r>
            <a:r>
              <a:rPr lang="en-US" altLang="ko-KR" sz="1600" spc="-50" dirty="0"/>
              <a:t>·</a:t>
            </a:r>
            <a:r>
              <a:rPr lang="ko-KR" altLang="en-US" sz="1600" spc="-50" dirty="0"/>
              <a:t>지방행정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교육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국방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교통</a:t>
            </a:r>
            <a:r>
              <a:rPr lang="en-US" altLang="ko-KR" sz="1600" spc="-50" dirty="0"/>
              <a:t> </a:t>
            </a:r>
            <a:r>
              <a:rPr lang="ko-KR" altLang="en-US" sz="1600" spc="-50" dirty="0"/>
              <a:t>및 물류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사회복지 등 </a:t>
            </a:r>
            <a:r>
              <a:rPr lang="en-US" altLang="ko-KR" sz="1600" spc="-50" dirty="0"/>
              <a:t>16</a:t>
            </a:r>
            <a:r>
              <a:rPr lang="ko-KR" altLang="en-US" sz="1600" spc="-50" dirty="0"/>
              <a:t>가지로 나누어 분류한다</a:t>
            </a:r>
            <a:r>
              <a:rPr lang="en-US" altLang="ko-KR" sz="1600" spc="-50" dirty="0"/>
              <a:t>.</a:t>
            </a:r>
          </a:p>
          <a:p>
            <a:pPr marL="835025" lvl="1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600" spc="-50" dirty="0"/>
              <a:t>세번째 기준은 세출예산의 지출대상이 어떤 성격을 </a:t>
            </a:r>
            <a:r>
              <a:rPr lang="ko-KR" altLang="en-US" sz="1600" spc="-50" dirty="0" err="1"/>
              <a:t>갖느냐에</a:t>
            </a:r>
            <a:r>
              <a:rPr lang="ko-KR" altLang="en-US" sz="1600" spc="-50" dirty="0"/>
              <a:t> 따라 분류하는 </a:t>
            </a:r>
            <a:r>
              <a:rPr lang="ko-KR" altLang="en-US" sz="1600" b="1" spc="-50" dirty="0"/>
              <a:t>성질별 분류</a:t>
            </a:r>
            <a:r>
              <a:rPr lang="ko-KR" altLang="en-US" sz="1600" spc="-50" dirty="0"/>
              <a:t> 방식이다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앞서 설명한 기능별 분류방식과 달리 지출의 목적과 관계없이 어떤 성격을 갖는지 초점을 맞추어 분류하는 방식이다</a:t>
            </a:r>
            <a:r>
              <a:rPr lang="en-US" altLang="ko-KR" sz="1600" spc="-50" dirty="0"/>
              <a:t>.</a:t>
            </a:r>
          </a:p>
          <a:p>
            <a:pPr marL="1292225" lvl="2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ko-KR" altLang="en-US" sz="1600" spc="-50" dirty="0"/>
              <a:t>인건비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물건비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이전지출</a:t>
            </a:r>
            <a:r>
              <a:rPr lang="en-US" altLang="ko-KR" sz="1600" spc="-50" dirty="0"/>
              <a:t>, </a:t>
            </a:r>
            <a:r>
              <a:rPr lang="ko-KR" altLang="en-US" sz="1600" spc="-50" dirty="0"/>
              <a:t>자산취득 등 </a:t>
            </a:r>
            <a:r>
              <a:rPr lang="en-US" altLang="ko-KR" sz="1600" spc="-50" dirty="0"/>
              <a:t>7</a:t>
            </a:r>
            <a:r>
              <a:rPr lang="ko-KR" altLang="en-US" sz="1600" spc="-50" dirty="0"/>
              <a:t>가지 범주로 나누어 분류한다</a:t>
            </a:r>
            <a:r>
              <a:rPr lang="en-US" altLang="ko-KR" sz="1600" spc="-5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51687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6">
      <a:dk1>
        <a:srgbClr val="262626"/>
      </a:dk1>
      <a:lt1>
        <a:sysClr val="window" lastClr="FFFFFF"/>
      </a:lt1>
      <a:dk2>
        <a:srgbClr val="262626"/>
      </a:dk2>
      <a:lt2>
        <a:srgbClr val="EFEFEF"/>
      </a:lt2>
      <a:accent1>
        <a:srgbClr val="2D72BE"/>
      </a:accent1>
      <a:accent2>
        <a:srgbClr val="E15F5F"/>
      </a:accent2>
      <a:accent3>
        <a:srgbClr val="DA9D6D"/>
      </a:accent3>
      <a:accent4>
        <a:srgbClr val="009AB7"/>
      </a:accent4>
      <a:accent5>
        <a:srgbClr val="FF6600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6250</TotalTime>
  <Words>3243</Words>
  <Application>Microsoft Office PowerPoint</Application>
  <PresentationFormat>와이드스크린</PresentationFormat>
  <Paragraphs>721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3" baseType="lpstr">
      <vt:lpstr>HY헤드라인M</vt:lpstr>
      <vt:lpstr>KoPub돋움체 Light</vt:lpstr>
      <vt:lpstr>맑은 고딕</vt:lpstr>
      <vt:lpstr>Arial</vt:lpstr>
      <vt:lpstr>Wingdings</vt:lpstr>
      <vt:lpstr>Office 테마</vt:lpstr>
      <vt:lpstr>재 정 학</vt:lpstr>
      <vt:lpstr>Chapter 2  우리나라의 재정</vt:lpstr>
      <vt:lpstr>Section 1. 재정의 기본골격</vt:lpstr>
      <vt:lpstr>재정의 기본골격</vt:lpstr>
      <vt:lpstr>중앙정부의 재정</vt:lpstr>
      <vt:lpstr>중앙정부의 재정규모</vt:lpstr>
      <vt:lpstr>일반회계</vt:lpstr>
      <vt:lpstr>일반회계</vt:lpstr>
      <vt:lpstr>일반회계</vt:lpstr>
      <vt:lpstr>일반회계</vt:lpstr>
      <vt:lpstr>특별회계</vt:lpstr>
      <vt:lpstr>기금</vt:lpstr>
      <vt:lpstr>Section 2. 정부지출의 수준과 구성</vt:lpstr>
      <vt:lpstr>지출수준</vt:lpstr>
      <vt:lpstr>지출수준</vt:lpstr>
      <vt:lpstr>지출의 구성</vt:lpstr>
      <vt:lpstr>Section 3. 조세제도</vt:lpstr>
      <vt:lpstr>조세부담률</vt:lpstr>
      <vt:lpstr>소득과세</vt:lpstr>
      <vt:lpstr>소득과세</vt:lpstr>
      <vt:lpstr>소비과세</vt:lpstr>
      <vt:lpstr>소비과세</vt:lpstr>
      <vt:lpstr>재산과세</vt:lpstr>
      <vt:lpstr>재산과세</vt:lpstr>
      <vt:lpstr>Section 4. 지방재정</vt:lpstr>
      <vt:lpstr>재방재정의 구성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Minyoung Roh</dc:creator>
  <cp:lastModifiedBy>Seungho Jeon</cp:lastModifiedBy>
  <cp:revision>176</cp:revision>
  <dcterms:created xsi:type="dcterms:W3CDTF">2025-07-05T05:15:23Z</dcterms:created>
  <dcterms:modified xsi:type="dcterms:W3CDTF">2025-12-26T03:15:27Z</dcterms:modified>
</cp:coreProperties>
</file>

<file path=docProps/thumbnail.jpeg>
</file>